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8" r:id="rId3"/>
    <p:sldId id="267" r:id="rId4"/>
    <p:sldId id="269" r:id="rId5"/>
    <p:sldId id="270" r:id="rId6"/>
    <p:sldId id="271" r:id="rId7"/>
    <p:sldId id="272" r:id="rId8"/>
    <p:sldId id="257" r:id="rId9"/>
    <p:sldId id="277" r:id="rId10"/>
    <p:sldId id="274" r:id="rId11"/>
    <p:sldId id="275" r:id="rId12"/>
    <p:sldId id="281" r:id="rId13"/>
    <p:sldId id="261" r:id="rId14"/>
    <p:sldId id="276" r:id="rId15"/>
    <p:sldId id="279" r:id="rId16"/>
    <p:sldId id="282" r:id="rId17"/>
    <p:sldId id="283" r:id="rId18"/>
    <p:sldId id="290" r:id="rId19"/>
    <p:sldId id="284" r:id="rId20"/>
    <p:sldId id="285" r:id="rId21"/>
    <p:sldId id="286" r:id="rId22"/>
    <p:sldId id="287" r:id="rId23"/>
    <p:sldId id="288" r:id="rId24"/>
    <p:sldId id="289" r:id="rId25"/>
    <p:sldId id="258" r:id="rId26"/>
    <p:sldId id="356" r:id="rId27"/>
    <p:sldId id="357" r:id="rId28"/>
    <p:sldId id="291" r:id="rId29"/>
    <p:sldId id="259" r:id="rId30"/>
    <p:sldId id="300" r:id="rId31"/>
    <p:sldId id="320" r:id="rId32"/>
    <p:sldId id="301" r:id="rId33"/>
    <p:sldId id="321" r:id="rId34"/>
    <p:sldId id="327" r:id="rId35"/>
    <p:sldId id="355" r:id="rId36"/>
    <p:sldId id="358" r:id="rId37"/>
    <p:sldId id="359" r:id="rId38"/>
    <p:sldId id="292" r:id="rId39"/>
    <p:sldId id="328" r:id="rId40"/>
    <p:sldId id="322" r:id="rId41"/>
    <p:sldId id="329" r:id="rId42"/>
    <p:sldId id="330" r:id="rId43"/>
    <p:sldId id="295" r:id="rId44"/>
    <p:sldId id="331" r:id="rId45"/>
    <p:sldId id="323" r:id="rId46"/>
    <p:sldId id="332" r:id="rId47"/>
    <p:sldId id="351" r:id="rId48"/>
    <p:sldId id="266" r:id="rId49"/>
    <p:sldId id="352" r:id="rId50"/>
    <p:sldId id="324" r:id="rId51"/>
    <p:sldId id="333" r:id="rId52"/>
    <p:sldId id="334" r:id="rId53"/>
    <p:sldId id="361" r:id="rId54"/>
    <p:sldId id="307" r:id="rId55"/>
    <p:sldId id="362" r:id="rId56"/>
    <p:sldId id="363" r:id="rId57"/>
    <p:sldId id="360" r:id="rId58"/>
    <p:sldId id="294" r:id="rId59"/>
    <p:sldId id="341" r:id="rId60"/>
    <p:sldId id="342" r:id="rId61"/>
    <p:sldId id="308" r:id="rId62"/>
    <p:sldId id="343" r:id="rId63"/>
    <p:sldId id="345" r:id="rId64"/>
    <p:sldId id="346" r:id="rId65"/>
    <p:sldId id="344" r:id="rId66"/>
    <p:sldId id="353" r:id="rId67"/>
    <p:sldId id="293" r:id="rId68"/>
    <p:sldId id="338" r:id="rId69"/>
    <p:sldId id="335" r:id="rId70"/>
    <p:sldId id="312" r:id="rId71"/>
    <p:sldId id="339" r:id="rId72"/>
    <p:sldId id="313" r:id="rId73"/>
    <p:sldId id="340" r:id="rId74"/>
    <p:sldId id="314" r:id="rId75"/>
    <p:sldId id="347" r:id="rId76"/>
    <p:sldId id="315" r:id="rId77"/>
    <p:sldId id="364" r:id="rId78"/>
    <p:sldId id="296" r:id="rId79"/>
    <p:sldId id="316" r:id="rId80"/>
    <p:sldId id="367" r:id="rId81"/>
    <p:sldId id="365" r:id="rId82"/>
    <p:sldId id="350" r:id="rId83"/>
    <p:sldId id="349" r:id="rId84"/>
    <p:sldId id="348" r:id="rId85"/>
    <p:sldId id="317" r:id="rId86"/>
    <p:sldId id="318" r:id="rId87"/>
    <p:sldId id="319" r:id="rId88"/>
    <p:sldId id="366" r:id="rId89"/>
    <p:sldId id="370" r:id="rId90"/>
    <p:sldId id="372" r:id="rId91"/>
    <p:sldId id="371" r:id="rId92"/>
    <p:sldId id="373" r:id="rId93"/>
    <p:sldId id="374" r:id="rId94"/>
    <p:sldId id="375" r:id="rId95"/>
    <p:sldId id="376" r:id="rId96"/>
    <p:sldId id="297" r:id="rId97"/>
    <p:sldId id="299" r:id="rId98"/>
    <p:sldId id="377" r:id="rId99"/>
    <p:sldId id="298" r:id="rId100"/>
    <p:sldId id="368" r:id="rId101"/>
    <p:sldId id="265"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5AFF"/>
    <a:srgbClr val="5EBBFF"/>
    <a:srgbClr val="070719"/>
    <a:srgbClr val="A7B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p:restoredTop sz="94694"/>
  </p:normalViewPr>
  <p:slideViewPr>
    <p:cSldViewPr snapToGrid="0">
      <p:cViewPr varScale="1">
        <p:scale>
          <a:sx n="150" d="100"/>
          <a:sy n="150" d="100"/>
        </p:scale>
        <p:origin x="16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F934A5-C39A-98B7-69B6-4FACB09EA0DA}"/>
              </a:ext>
            </a:extLst>
          </p:cNvPr>
          <p:cNvPicPr>
            <a:picLocks noChangeAspect="1"/>
          </p:cNvPicPr>
          <p:nvPr userDrawn="1"/>
        </p:nvPicPr>
        <p:blipFill rotWithShape="1">
          <a:blip r:embed="rId2"/>
          <a:srcRect l="1037" t="14082" r="1196"/>
          <a:stretch/>
        </p:blipFill>
        <p:spPr>
          <a:xfrm>
            <a:off x="119743" y="0"/>
            <a:ext cx="11952514" cy="6410424"/>
          </a:xfrm>
          <a:prstGeom prst="rect">
            <a:avLst/>
          </a:prstGeom>
        </p:spPr>
      </p:pic>
      <p:sp>
        <p:nvSpPr>
          <p:cNvPr id="2" name="Title 1">
            <a:extLst>
              <a:ext uri="{FF2B5EF4-FFF2-40B4-BE49-F238E27FC236}">
                <a16:creationId xmlns:a16="http://schemas.microsoft.com/office/drawing/2014/main" id="{69F14CF2-AE3A-976C-12CF-F041D6838A8C}"/>
              </a:ext>
            </a:extLst>
          </p:cNvPr>
          <p:cNvSpPr>
            <a:spLocks noGrp="1"/>
          </p:cNvSpPr>
          <p:nvPr>
            <p:ph type="ctrTitle"/>
          </p:nvPr>
        </p:nvSpPr>
        <p:spPr>
          <a:xfrm>
            <a:off x="1524000" y="1122363"/>
            <a:ext cx="9144000" cy="2387600"/>
          </a:xfrm>
        </p:spPr>
        <p:txBody>
          <a:bodyPr anchor="t"/>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6A1DF1EE-5C69-57CC-BDDC-0CA55D4B4ACE}"/>
              </a:ext>
            </a:extLst>
          </p:cNvPr>
          <p:cNvSpPr>
            <a:spLocks noGrp="1"/>
          </p:cNvSpPr>
          <p:nvPr>
            <p:ph type="subTitle" idx="1"/>
          </p:nvPr>
        </p:nvSpPr>
        <p:spPr>
          <a:xfrm>
            <a:off x="1524000" y="3602037"/>
            <a:ext cx="9144000" cy="2705457"/>
          </a:xfrm>
        </p:spPr>
        <p:txBody>
          <a:bodyPr/>
          <a:lstStyle>
            <a:lvl1pPr marL="0" indent="0" algn="ctr">
              <a:buNone/>
              <a:defRPr sz="2400">
                <a:gradFill>
                  <a:gsLst>
                    <a:gs pos="0">
                      <a:schemeClr val="accent1">
                        <a:lumMod val="5000"/>
                        <a:lumOff val="95000"/>
                      </a:schemeClr>
                    </a:gs>
                    <a:gs pos="100000">
                      <a:srgbClr val="A7B5FF"/>
                    </a:gs>
                  </a:gsLst>
                  <a:lin ang="2700000" scaled="0"/>
                </a:gra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pic>
        <p:nvPicPr>
          <p:cNvPr id="7" name="Picture 6">
            <a:extLst>
              <a:ext uri="{FF2B5EF4-FFF2-40B4-BE49-F238E27FC236}">
                <a16:creationId xmlns:a16="http://schemas.microsoft.com/office/drawing/2014/main" id="{F59BE470-E84B-DE79-F71C-E8C1F19A92AF}"/>
              </a:ext>
            </a:extLst>
          </p:cNvPr>
          <p:cNvPicPr>
            <a:picLocks noChangeAspect="1"/>
          </p:cNvPicPr>
          <p:nvPr userDrawn="1"/>
        </p:nvPicPr>
        <p:blipFill>
          <a:blip r:embed="rId3"/>
          <a:stretch>
            <a:fillRect/>
          </a:stretch>
        </p:blipFill>
        <p:spPr>
          <a:xfrm>
            <a:off x="9700541" y="6391762"/>
            <a:ext cx="2371716" cy="358559"/>
          </a:xfrm>
          <a:prstGeom prst="rect">
            <a:avLst/>
          </a:prstGeom>
        </p:spPr>
      </p:pic>
    </p:spTree>
    <p:extLst>
      <p:ext uri="{BB962C8B-B14F-4D97-AF65-F5344CB8AC3E}">
        <p14:creationId xmlns:p14="http://schemas.microsoft.com/office/powerpoint/2010/main" val="2337787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825F-3F06-DE71-45ED-8459CC5EB6C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9321B28-C9F0-12AB-4EA4-1946682C1C0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3B1EFC-C2EB-9AE6-29F6-49897F1F5044}"/>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5" name="Footer Placeholder 4">
            <a:extLst>
              <a:ext uri="{FF2B5EF4-FFF2-40B4-BE49-F238E27FC236}">
                <a16:creationId xmlns:a16="http://schemas.microsoft.com/office/drawing/2014/main" id="{2C210566-F6C1-AB8F-21CF-7313C582EB2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426A702-FA94-FA8A-03DB-A9AB9BF5344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56628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200D68-C845-1C77-5E91-B0632CDA1E0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3619CA-FE08-91BB-D4FA-5DE7BA9F17F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398980-F1CD-54F5-E0A7-23A7D3F039F0}"/>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5" name="Footer Placeholder 4">
            <a:extLst>
              <a:ext uri="{FF2B5EF4-FFF2-40B4-BE49-F238E27FC236}">
                <a16:creationId xmlns:a16="http://schemas.microsoft.com/office/drawing/2014/main" id="{F4467E24-91CE-8B59-4817-D15E5D6B11E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A6BC29-C71B-D844-EA74-AFE48291DF6E}"/>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125979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00C-2EE4-1251-5265-F6B7202ACA07}"/>
              </a:ext>
            </a:extLst>
          </p:cNvPr>
          <p:cNvSpPr>
            <a:spLocks noGrp="1"/>
          </p:cNvSpPr>
          <p:nvPr>
            <p:ph type="title" hasCustomPrompt="1"/>
          </p:nvPr>
        </p:nvSpPr>
        <p:spPr>
          <a:xfrm>
            <a:off x="838200" y="0"/>
            <a:ext cx="10515600" cy="1325563"/>
          </a:xfrm>
        </p:spPr>
        <p:txBody>
          <a:bodyPr>
            <a:noAutofit/>
          </a:bodyPr>
          <a:lstStyle>
            <a:lvl1pPr>
              <a:defRPr sz="6000"/>
            </a:lvl1pPr>
          </a:lstStyle>
          <a:p>
            <a:r>
              <a:rPr lang="en-GB" dirty="0"/>
              <a:t>Title</a:t>
            </a:r>
            <a:endParaRPr lang="en-US" dirty="0"/>
          </a:p>
        </p:txBody>
      </p:sp>
      <p:sp>
        <p:nvSpPr>
          <p:cNvPr id="3" name="Content Placeholder 2">
            <a:extLst>
              <a:ext uri="{FF2B5EF4-FFF2-40B4-BE49-F238E27FC236}">
                <a16:creationId xmlns:a16="http://schemas.microsoft.com/office/drawing/2014/main" id="{BBDA85DA-591D-BF78-417A-7331F6BC47F4}"/>
              </a:ext>
            </a:extLst>
          </p:cNvPr>
          <p:cNvSpPr>
            <a:spLocks noGrp="1"/>
          </p:cNvSpPr>
          <p:nvPr>
            <p:ph idx="1"/>
          </p:nvPr>
        </p:nvSpPr>
        <p:spPr>
          <a:xfrm>
            <a:off x="838200" y="1446245"/>
            <a:ext cx="10515600" cy="49455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9" name="Picture 8">
            <a:extLst>
              <a:ext uri="{FF2B5EF4-FFF2-40B4-BE49-F238E27FC236}">
                <a16:creationId xmlns:a16="http://schemas.microsoft.com/office/drawing/2014/main" id="{D44F9AE1-8670-0574-6916-DFB337A75CC0}"/>
              </a:ext>
            </a:extLst>
          </p:cNvPr>
          <p:cNvPicPr>
            <a:picLocks noChangeAspect="1"/>
          </p:cNvPicPr>
          <p:nvPr userDrawn="1"/>
        </p:nvPicPr>
        <p:blipFill>
          <a:blip r:embed="rId2"/>
          <a:stretch>
            <a:fillRect/>
          </a:stretch>
        </p:blipFill>
        <p:spPr>
          <a:xfrm>
            <a:off x="11586547" y="6260839"/>
            <a:ext cx="495041" cy="495041"/>
          </a:xfrm>
          <a:prstGeom prst="rect">
            <a:avLst/>
          </a:prstGeom>
        </p:spPr>
      </p:pic>
    </p:spTree>
    <p:extLst>
      <p:ext uri="{BB962C8B-B14F-4D97-AF65-F5344CB8AC3E}">
        <p14:creationId xmlns:p14="http://schemas.microsoft.com/office/powerpoint/2010/main" val="131922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A8FE7-87E6-2D32-5451-29C6EBDE4A9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DEE4F70-5544-E936-AB86-44173DB9CB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342981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F1B5-298D-5FC9-9EE7-AE16439C4F5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119AA7C-CDB2-2B6A-9F65-F4AF8A4B667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D2A9940-474C-F09C-5022-EFF5BD7A8D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7054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E974-781C-BF15-EAD9-6CE2AB82EC1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D18F462-141B-8EE2-D178-04B23B0001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7369C5-22F6-D4FA-D7CD-6D77B992DF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0033C4C-E741-601E-BCFA-26BF02AD0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DB6BFFC-E1DA-CAC6-15E7-9D962AC0A6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78015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0EA9-2C04-155D-D6D2-80477267387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9076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70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B02-3AD6-C66E-68BA-0DC8FEA53B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AE88AA-5259-2212-ECE2-4383393204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8A3C864-D92E-A4D9-DF47-20D0871ED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0E8701-71E5-E7FE-C338-34450A62669A}"/>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6" name="Footer Placeholder 5">
            <a:extLst>
              <a:ext uri="{FF2B5EF4-FFF2-40B4-BE49-F238E27FC236}">
                <a16:creationId xmlns:a16="http://schemas.microsoft.com/office/drawing/2014/main" id="{3F4AC72D-28F4-0DAA-CE5C-74FC50B4EEE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E07DFB5-C9B4-F487-B75F-820B8F664051}"/>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452074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B413-2BAD-510D-DD5C-DAD3D8D04C0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83A40CD-F6B4-B05A-2159-108160BD4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4B086-76B1-231C-699A-3C89E0C87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69A1A3-CDEE-074A-16F4-CF8459BB3843}"/>
              </a:ext>
            </a:extLst>
          </p:cNvPr>
          <p:cNvSpPr>
            <a:spLocks noGrp="1"/>
          </p:cNvSpPr>
          <p:nvPr>
            <p:ph type="dt" sz="half" idx="10"/>
          </p:nvPr>
        </p:nvSpPr>
        <p:spPr>
          <a:xfrm>
            <a:off x="838200" y="6356350"/>
            <a:ext cx="2743200" cy="365125"/>
          </a:xfrm>
          <a:prstGeom prst="rect">
            <a:avLst/>
          </a:prstGeom>
        </p:spPr>
        <p:txBody>
          <a:bodyPr/>
          <a:lstStyle/>
          <a:p>
            <a:fld id="{81F0925E-A393-C04B-9D2A-D17E84BD5108}" type="datetimeFigureOut">
              <a:rPr lang="en-US" smtClean="0"/>
              <a:t>10/3/24</a:t>
            </a:fld>
            <a:endParaRPr lang="en-US"/>
          </a:p>
        </p:txBody>
      </p:sp>
      <p:sp>
        <p:nvSpPr>
          <p:cNvPr id="6" name="Footer Placeholder 5">
            <a:extLst>
              <a:ext uri="{FF2B5EF4-FFF2-40B4-BE49-F238E27FC236}">
                <a16:creationId xmlns:a16="http://schemas.microsoft.com/office/drawing/2014/main" id="{9228AB57-2F3E-DFDD-AADA-209907E0195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1F1E6DB-5B5C-DB71-CE54-E5BADFBCAD43}"/>
              </a:ext>
            </a:extLst>
          </p:cNvPr>
          <p:cNvSpPr>
            <a:spLocks noGrp="1"/>
          </p:cNvSpPr>
          <p:nvPr>
            <p:ph type="sldNum" sz="quarter" idx="12"/>
          </p:nvPr>
        </p:nvSpPr>
        <p:spPr>
          <a:xfrm>
            <a:off x="8610600" y="6356350"/>
            <a:ext cx="2743200" cy="365125"/>
          </a:xfrm>
          <a:prstGeom prst="rect">
            <a:avLst/>
          </a:prstGeom>
        </p:spPr>
        <p:txBody>
          <a:bodyPr/>
          <a:lstStyle/>
          <a:p>
            <a:fld id="{42C3AA6C-4026-8245-88B4-77703EDC5B5D}" type="slidenum">
              <a:rPr lang="en-US" smtClean="0"/>
              <a:t>‹#›</a:t>
            </a:fld>
            <a:endParaRPr lang="en-US"/>
          </a:p>
        </p:txBody>
      </p:sp>
    </p:spTree>
    <p:extLst>
      <p:ext uri="{BB962C8B-B14F-4D97-AF65-F5344CB8AC3E}">
        <p14:creationId xmlns:p14="http://schemas.microsoft.com/office/powerpoint/2010/main" val="323164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07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683559-E754-9451-017D-9DF15D7BD4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B2D118EA-8847-ABC7-CBF7-CCFBA34AA30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33514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Inter Medium" panose="02000503000000020004" pitchFamily="2" charset="0"/>
          <a:ea typeface="Inter Medium"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Inter Medium" panose="02000503000000020004" pitchFamily="2" charset="0"/>
          <a:ea typeface="Inter Medium" panose="02000503000000020004"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Inter Medium" panose="02000503000000020004" pitchFamily="2" charset="0"/>
          <a:ea typeface="Inter Medium" panose="02000503000000020004"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Inter Medium" panose="02000503000000020004" pitchFamily="2" charset="0"/>
          <a:ea typeface="Inter Medium" panose="02000503000000020004"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image" Target="../media/image36.jpg"/></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mbamvianney/SPEECH-EMOTION-RECOGNITION-WITH-MACHINE-LEARNING/blob/main/Speech%20emotion%20recognition.ipynb"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dirty="0"/>
              <a:t>Applying AI </a:t>
            </a:r>
            <a:br>
              <a:rPr lang="en-US" sz="8000" dirty="0"/>
            </a:br>
            <a:r>
              <a:rPr lang="en-US" sz="8000" dirty="0"/>
              <a:t>with Python</a:t>
            </a:r>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5190510"/>
            <a:ext cx="9144000" cy="1866416"/>
          </a:xfrm>
        </p:spPr>
        <p:txBody>
          <a:bodyPr>
            <a:noAutofit/>
          </a:bodyPr>
          <a:lstStyle/>
          <a:p>
            <a:pPr>
              <a:lnSpc>
                <a:spcPct val="70000"/>
              </a:lnSpc>
            </a:pPr>
            <a:r>
              <a:rPr lang="en-US" sz="4000" b="1" dirty="0">
                <a:latin typeface="Inter" panose="02000503000000020004" pitchFamily="2" charset="0"/>
                <a:ea typeface="Inter" panose="02000503000000020004" pitchFamily="2" charset="0"/>
              </a:rPr>
              <a:t>Alex Conway</a:t>
            </a:r>
          </a:p>
          <a:p>
            <a:pPr>
              <a:lnSpc>
                <a:spcPct val="70000"/>
              </a:lnSpc>
            </a:pPr>
            <a:r>
              <a:rPr lang="en-US" sz="3500" dirty="0"/>
              <a:t>alex@numberboost.com</a:t>
            </a:r>
          </a:p>
        </p:txBody>
      </p:sp>
    </p:spTree>
    <p:extLst>
      <p:ext uri="{BB962C8B-B14F-4D97-AF65-F5344CB8AC3E}">
        <p14:creationId xmlns:p14="http://schemas.microsoft.com/office/powerpoint/2010/main" val="3617418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Input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238013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pic>
        <p:nvPicPr>
          <p:cNvPr id="2" name="Picture 1">
            <a:extLst>
              <a:ext uri="{FF2B5EF4-FFF2-40B4-BE49-F238E27FC236}">
                <a16:creationId xmlns:a16="http://schemas.microsoft.com/office/drawing/2014/main" id="{7D5AC111-BF71-0BB3-0BEB-1018BDCD34D8}"/>
              </a:ext>
            </a:extLst>
          </p:cNvPr>
          <p:cNvPicPr>
            <a:picLocks noChangeAspect="1"/>
          </p:cNvPicPr>
          <p:nvPr/>
        </p:nvPicPr>
        <p:blipFill>
          <a:blip r:embed="rId3"/>
          <a:stretch>
            <a:fillRect/>
          </a:stretch>
        </p:blipFill>
        <p:spPr>
          <a:xfrm>
            <a:off x="2357664" y="2851603"/>
            <a:ext cx="3518090" cy="1154793"/>
          </a:xfrm>
          <a:prstGeom prst="rect">
            <a:avLst/>
          </a:prstGeom>
        </p:spPr>
      </p:pic>
      <p:pic>
        <p:nvPicPr>
          <p:cNvPr id="4" name="Picture 3">
            <a:extLst>
              <a:ext uri="{FF2B5EF4-FFF2-40B4-BE49-F238E27FC236}">
                <a16:creationId xmlns:a16="http://schemas.microsoft.com/office/drawing/2014/main" id="{54881ED5-93FB-7B41-8E3A-01DED9858CF6}"/>
              </a:ext>
            </a:extLst>
          </p:cNvPr>
          <p:cNvPicPr>
            <a:picLocks noChangeAspect="1"/>
          </p:cNvPicPr>
          <p:nvPr/>
        </p:nvPicPr>
        <p:blipFill>
          <a:blip r:embed="rId4"/>
          <a:stretch>
            <a:fillRect/>
          </a:stretch>
        </p:blipFill>
        <p:spPr>
          <a:xfrm>
            <a:off x="6036318" y="2613024"/>
            <a:ext cx="2889250" cy="1631950"/>
          </a:xfrm>
          <a:prstGeom prst="rect">
            <a:avLst/>
          </a:prstGeom>
        </p:spPr>
      </p:pic>
      <p:pic>
        <p:nvPicPr>
          <p:cNvPr id="5" name="Picture 4">
            <a:extLst>
              <a:ext uri="{FF2B5EF4-FFF2-40B4-BE49-F238E27FC236}">
                <a16:creationId xmlns:a16="http://schemas.microsoft.com/office/drawing/2014/main" id="{2EF1DACE-2C9B-66E1-42EF-546B669F28B7}"/>
              </a:ext>
            </a:extLst>
          </p:cNvPr>
          <p:cNvPicPr>
            <a:picLocks noChangeAspect="1"/>
          </p:cNvPicPr>
          <p:nvPr/>
        </p:nvPicPr>
        <p:blipFill>
          <a:blip r:embed="rId5"/>
          <a:stretch>
            <a:fillRect/>
          </a:stretch>
        </p:blipFill>
        <p:spPr>
          <a:xfrm>
            <a:off x="9162077" y="2613024"/>
            <a:ext cx="1640246" cy="1640246"/>
          </a:xfrm>
          <a:prstGeom prst="rect">
            <a:avLst/>
          </a:prstGeom>
        </p:spPr>
      </p:pic>
    </p:spTree>
    <p:extLst>
      <p:ext uri="{BB962C8B-B14F-4D97-AF65-F5344CB8AC3E}">
        <p14:creationId xmlns:p14="http://schemas.microsoft.com/office/powerpoint/2010/main" val="22418603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3240-CB1B-D7EB-8CC2-F37AF4AB5336}"/>
              </a:ext>
            </a:extLst>
          </p:cNvPr>
          <p:cNvSpPr>
            <a:spLocks noGrp="1"/>
          </p:cNvSpPr>
          <p:nvPr>
            <p:ph type="ctrTitle"/>
          </p:nvPr>
        </p:nvSpPr>
        <p:spPr>
          <a:xfrm>
            <a:off x="1524000" y="646502"/>
            <a:ext cx="9144000" cy="2387600"/>
          </a:xfrm>
        </p:spPr>
        <p:txBody>
          <a:bodyPr>
            <a:normAutofit/>
          </a:bodyPr>
          <a:lstStyle/>
          <a:p>
            <a:r>
              <a:rPr lang="en-US" sz="8000"/>
              <a:t>Thank You!</a:t>
            </a:r>
            <a:endParaRPr lang="en-US" sz="8000" dirty="0"/>
          </a:p>
        </p:txBody>
      </p:sp>
      <p:sp>
        <p:nvSpPr>
          <p:cNvPr id="3" name="Subtitle 2">
            <a:extLst>
              <a:ext uri="{FF2B5EF4-FFF2-40B4-BE49-F238E27FC236}">
                <a16:creationId xmlns:a16="http://schemas.microsoft.com/office/drawing/2014/main" id="{11B3B35D-E79A-EBDE-F930-588D4B05BA7C}"/>
              </a:ext>
            </a:extLst>
          </p:cNvPr>
          <p:cNvSpPr>
            <a:spLocks noGrp="1"/>
          </p:cNvSpPr>
          <p:nvPr>
            <p:ph type="subTitle" idx="1"/>
          </p:nvPr>
        </p:nvSpPr>
        <p:spPr>
          <a:xfrm>
            <a:off x="1524000" y="4544008"/>
            <a:ext cx="9144000" cy="1866416"/>
          </a:xfrm>
        </p:spPr>
        <p:txBody>
          <a:bodyPr>
            <a:noAutofit/>
          </a:bodyPr>
          <a:lstStyle/>
          <a:p>
            <a:r>
              <a:rPr lang="en-US" sz="4000" b="1" dirty="0">
                <a:latin typeface="Inter" panose="02000503000000020004" pitchFamily="2" charset="0"/>
                <a:ea typeface="Inter" panose="02000503000000020004" pitchFamily="2" charset="0"/>
              </a:rPr>
              <a:t>Alex Conway</a:t>
            </a:r>
          </a:p>
          <a:p>
            <a:r>
              <a:rPr lang="en-US" sz="3500" dirty="0"/>
              <a:t>alex@numberboost.com</a:t>
            </a:r>
          </a:p>
          <a:p>
            <a:r>
              <a:rPr lang="en-US" sz="3500" dirty="0"/>
              <a:t>x.com/alxcnwy</a:t>
            </a:r>
          </a:p>
        </p:txBody>
      </p:sp>
    </p:spTree>
    <p:extLst>
      <p:ext uri="{BB962C8B-B14F-4D97-AF65-F5344CB8AC3E}">
        <p14:creationId xmlns:p14="http://schemas.microsoft.com/office/powerpoint/2010/main" val="284628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2384181" y="3723422"/>
            <a:ext cx="296505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00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Algorithm Terminology</a:t>
            </a:r>
          </a:p>
        </p:txBody>
      </p:sp>
      <p:sp>
        <p:nvSpPr>
          <p:cNvPr id="7" name="Content Placeholder 2">
            <a:extLst>
              <a:ext uri="{FF2B5EF4-FFF2-40B4-BE49-F238E27FC236}">
                <a16:creationId xmlns:a16="http://schemas.microsoft.com/office/drawing/2014/main" id="{C9CB60D6-D3E2-4CBD-127D-6AEBEB661A5C}"/>
              </a:ext>
            </a:extLst>
          </p:cNvPr>
          <p:cNvSpPr>
            <a:spLocks noGrp="1"/>
          </p:cNvSpPr>
          <p:nvPr>
            <p:ph idx="1"/>
          </p:nvPr>
        </p:nvSpPr>
        <p:spPr>
          <a:xfrm>
            <a:off x="537210" y="1446245"/>
            <a:ext cx="11235690" cy="4945517"/>
          </a:xfrm>
        </p:spPr>
        <p:txBody>
          <a:bodyPr>
            <a:normAutofit/>
          </a:bodyPr>
          <a:lstStyle/>
          <a:p>
            <a:pPr>
              <a:lnSpc>
                <a:spcPct val="200000"/>
              </a:lnSpc>
            </a:pPr>
            <a:r>
              <a:rPr lang="en-US" dirty="0"/>
              <a:t>(Supervised) Regression </a:t>
            </a:r>
            <a:r>
              <a:rPr lang="en-US" dirty="0">
                <a:latin typeface="Inter Thin" panose="02000503000000020004" pitchFamily="2" charset="0"/>
                <a:ea typeface="Inter Thin" panose="02000503000000020004" pitchFamily="2" charset="0"/>
              </a:rPr>
              <a:t>(predict a number)</a:t>
            </a:r>
            <a:endParaRPr lang="en-US" dirty="0"/>
          </a:p>
          <a:p>
            <a:pPr>
              <a:lnSpc>
                <a:spcPct val="200000"/>
              </a:lnSpc>
            </a:pPr>
            <a:r>
              <a:rPr lang="en-US" dirty="0"/>
              <a:t>(Supervised) Classification </a:t>
            </a:r>
            <a:r>
              <a:rPr lang="en-US" dirty="0">
                <a:latin typeface="Inter Thin" panose="02000503000000020004" pitchFamily="2" charset="0"/>
                <a:ea typeface="Inter Thin" panose="02000503000000020004" pitchFamily="2" charset="0"/>
              </a:rPr>
              <a:t>(predict a category / label)</a:t>
            </a:r>
          </a:p>
          <a:p>
            <a:pPr>
              <a:lnSpc>
                <a:spcPct val="200000"/>
              </a:lnSpc>
            </a:pPr>
            <a:r>
              <a:rPr lang="en-US" dirty="0"/>
              <a:t>Unsupervised </a:t>
            </a:r>
            <a:r>
              <a:rPr lang="en-US" dirty="0">
                <a:latin typeface="Inter Thin" panose="02000503000000020004" pitchFamily="2" charset="0"/>
                <a:ea typeface="Inter Thin" panose="02000503000000020004" pitchFamily="2" charset="0"/>
              </a:rPr>
              <a:t>(find patterns within a dataset without labels)</a:t>
            </a:r>
          </a:p>
          <a:p>
            <a:pPr>
              <a:lnSpc>
                <a:spcPct val="200000"/>
              </a:lnSpc>
            </a:pPr>
            <a:r>
              <a:rPr lang="en-US" dirty="0"/>
              <a:t>Generative </a:t>
            </a:r>
            <a:r>
              <a:rPr lang="en-US" dirty="0">
                <a:latin typeface="Inter Thin" panose="02000503000000020004" pitchFamily="2" charset="0"/>
                <a:ea typeface="Inter Thin" panose="02000503000000020004" pitchFamily="2" charset="0"/>
              </a:rPr>
              <a:t>(create new data / content)</a:t>
            </a:r>
          </a:p>
        </p:txBody>
      </p:sp>
    </p:spTree>
    <p:extLst>
      <p:ext uri="{BB962C8B-B14F-4D97-AF65-F5344CB8AC3E}">
        <p14:creationId xmlns:p14="http://schemas.microsoft.com/office/powerpoint/2010/main" val="128318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Types of AI Algorithms</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37210" y="1446245"/>
            <a:ext cx="11235690" cy="4945517"/>
          </a:xfrm>
        </p:spPr>
        <p:txBody>
          <a:bodyPr/>
          <a:lstStyle/>
          <a:p>
            <a:pPr>
              <a:lnSpc>
                <a:spcPct val="200000"/>
              </a:lnSpc>
            </a:pPr>
            <a:r>
              <a:rPr lang="en-US" dirty="0"/>
              <a:t>Regression </a:t>
            </a:r>
            <a:r>
              <a:rPr lang="en-US" dirty="0">
                <a:latin typeface="Inter Thin" panose="02000503000000020004" pitchFamily="2" charset="0"/>
                <a:ea typeface="Inter Thin" panose="02000503000000020004" pitchFamily="2" charset="0"/>
              </a:rPr>
              <a:t>(Linear / Polynomial / Logistic, etc.)</a:t>
            </a:r>
          </a:p>
          <a:p>
            <a:pPr>
              <a:lnSpc>
                <a:spcPct val="200000"/>
              </a:lnSpc>
            </a:pPr>
            <a:r>
              <a:rPr lang="en-US" dirty="0"/>
              <a:t>Decision Trees </a:t>
            </a:r>
            <a:r>
              <a:rPr lang="en-US" dirty="0">
                <a:latin typeface="Inter Thin" panose="02000503000000020004" pitchFamily="2" charset="0"/>
                <a:ea typeface="Inter Thin" panose="02000503000000020004" pitchFamily="2" charset="0"/>
              </a:rPr>
              <a:t>(Random Forests, GBMs, etc.)</a:t>
            </a:r>
          </a:p>
          <a:p>
            <a:pPr>
              <a:lnSpc>
                <a:spcPct val="200000"/>
              </a:lnSpc>
            </a:pPr>
            <a:r>
              <a:rPr lang="en-US" dirty="0"/>
              <a:t>Clustering </a:t>
            </a:r>
            <a:r>
              <a:rPr lang="en-US" dirty="0">
                <a:latin typeface="Inter Thin" panose="02000503000000020004" pitchFamily="2" charset="0"/>
                <a:ea typeface="Inter Thin" panose="02000503000000020004" pitchFamily="2" charset="0"/>
              </a:rPr>
              <a:t>(K-Means, Spectral, DBSCAN, etc.)</a:t>
            </a:r>
          </a:p>
          <a:p>
            <a:pPr>
              <a:lnSpc>
                <a:spcPct val="200000"/>
              </a:lnSpc>
            </a:pPr>
            <a:r>
              <a:rPr lang="en-US" dirty="0"/>
              <a:t>Neural Networks </a:t>
            </a:r>
            <a:r>
              <a:rPr lang="en-US" dirty="0">
                <a:latin typeface="Inter Thin" panose="02000503000000020004" pitchFamily="2" charset="0"/>
                <a:ea typeface="Inter Thin" panose="02000503000000020004" pitchFamily="2" charset="0"/>
              </a:rPr>
              <a:t>(Convolutional, Recurrent, Transformer, etc.)</a:t>
            </a:r>
          </a:p>
          <a:p>
            <a:pPr>
              <a:lnSpc>
                <a:spcPct val="200000"/>
              </a:lnSpc>
            </a:pPr>
            <a:r>
              <a:rPr lang="en-US" dirty="0">
                <a:latin typeface="Inter" panose="02000503000000020004" pitchFamily="2" charset="0"/>
                <a:ea typeface="Inter" panose="02000503000000020004" pitchFamily="2" charset="0"/>
              </a:rPr>
              <a:t>And more…</a:t>
            </a:r>
          </a:p>
        </p:txBody>
      </p:sp>
    </p:spTree>
    <p:extLst>
      <p:ext uri="{BB962C8B-B14F-4D97-AF65-F5344CB8AC3E}">
        <p14:creationId xmlns:p14="http://schemas.microsoft.com/office/powerpoint/2010/main" val="147003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3915801" y="4977001"/>
            <a:ext cx="17649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66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Tree>
    <p:extLst>
      <p:ext uri="{BB962C8B-B14F-4D97-AF65-F5344CB8AC3E}">
        <p14:creationId xmlns:p14="http://schemas.microsoft.com/office/powerpoint/2010/main" val="1634910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Curved Left Arrow 3">
            <a:extLst>
              <a:ext uri="{FF2B5EF4-FFF2-40B4-BE49-F238E27FC236}">
                <a16:creationId xmlns:a16="http://schemas.microsoft.com/office/drawing/2014/main" id="{B59782F1-8BC9-B895-9F66-1DEAB2A87140}"/>
              </a:ext>
            </a:extLst>
          </p:cNvPr>
          <p:cNvSpPr/>
          <p:nvPr/>
        </p:nvSpPr>
        <p:spPr>
          <a:xfrm>
            <a:off x="4390372" y="119947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59811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60248" y="1553981"/>
            <a:ext cx="2903220"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4" name="Right Arrow 3">
            <a:extLst>
              <a:ext uri="{FF2B5EF4-FFF2-40B4-BE49-F238E27FC236}">
                <a16:creationId xmlns:a16="http://schemas.microsoft.com/office/drawing/2014/main" id="{93EAAD5D-3E3E-39C4-7608-D54AC880881C}"/>
              </a:ext>
            </a:extLst>
          </p:cNvPr>
          <p:cNvSpPr/>
          <p:nvPr/>
        </p:nvSpPr>
        <p:spPr>
          <a:xfrm rot="8355315">
            <a:off x="4334263" y="315687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609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343028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8641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ECEDB4-FB28-45F4-21EE-F5689C05A624}"/>
              </a:ext>
            </a:extLst>
          </p:cNvPr>
          <p:cNvPicPr>
            <a:picLocks noChangeAspect="1"/>
          </p:cNvPicPr>
          <p:nvPr/>
        </p:nvPicPr>
        <p:blipFill>
          <a:blip r:embed="rId2"/>
          <a:stretch>
            <a:fillRect/>
          </a:stretch>
        </p:blipFill>
        <p:spPr>
          <a:xfrm>
            <a:off x="372453" y="268280"/>
            <a:ext cx="11506045" cy="5132662"/>
          </a:xfrm>
          <a:prstGeom prst="rect">
            <a:avLst/>
          </a:prstGeom>
        </p:spPr>
      </p:pic>
      <p:sp>
        <p:nvSpPr>
          <p:cNvPr id="9" name="Title 1">
            <a:extLst>
              <a:ext uri="{FF2B5EF4-FFF2-40B4-BE49-F238E27FC236}">
                <a16:creationId xmlns:a16="http://schemas.microsoft.com/office/drawing/2014/main" id="{172DB42D-83D5-448B-FF35-32A84AA25F70}"/>
              </a:ext>
            </a:extLst>
          </p:cNvPr>
          <p:cNvSpPr>
            <a:spLocks noGrp="1"/>
          </p:cNvSpPr>
          <p:nvPr>
            <p:ph type="title"/>
          </p:nvPr>
        </p:nvSpPr>
        <p:spPr>
          <a:xfrm>
            <a:off x="0" y="5400942"/>
            <a:ext cx="12192000" cy="1325563"/>
          </a:xfrm>
        </p:spPr>
        <p:txBody>
          <a:bodyPr/>
          <a:lstStyle/>
          <a:p>
            <a:pPr algn="ctr"/>
            <a:r>
              <a:rPr lang="en-US" sz="3500" dirty="0"/>
              <a:t>x.com/alxcnwy</a:t>
            </a:r>
            <a:br>
              <a:rPr lang="en-US" sz="3500" dirty="0"/>
            </a:br>
            <a:r>
              <a:rPr lang="en-US" sz="3500" dirty="0"/>
              <a:t>linkedin.com/in/alxcnwy/</a:t>
            </a:r>
          </a:p>
        </p:txBody>
      </p:sp>
    </p:spTree>
    <p:extLst>
      <p:ext uri="{BB962C8B-B14F-4D97-AF65-F5344CB8AC3E}">
        <p14:creationId xmlns:p14="http://schemas.microsoft.com/office/powerpoint/2010/main" val="3316509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948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Right Arrow 2">
            <a:extLst>
              <a:ext uri="{FF2B5EF4-FFF2-40B4-BE49-F238E27FC236}">
                <a16:creationId xmlns:a16="http://schemas.microsoft.com/office/drawing/2014/main" id="{9528AA26-2C45-9453-E37D-E70A91C1459B}"/>
              </a:ext>
            </a:extLst>
          </p:cNvPr>
          <p:cNvSpPr/>
          <p:nvPr/>
        </p:nvSpPr>
        <p:spPr>
          <a:xfrm rot="10800000">
            <a:off x="4549140" y="405253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a:extLst>
              <a:ext uri="{FF2B5EF4-FFF2-40B4-BE49-F238E27FC236}">
                <a16:creationId xmlns:a16="http://schemas.microsoft.com/office/drawing/2014/main" id="{102B47A6-2503-79A3-7051-900375AD3397}"/>
              </a:ext>
            </a:extLst>
          </p:cNvPr>
          <p:cNvSpPr/>
          <p:nvPr/>
        </p:nvSpPr>
        <p:spPr>
          <a:xfrm>
            <a:off x="4645034" y="5130760"/>
            <a:ext cx="273364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2572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5" name="Right Arrow 4">
            <a:extLst>
              <a:ext uri="{FF2B5EF4-FFF2-40B4-BE49-F238E27FC236}">
                <a16:creationId xmlns:a16="http://schemas.microsoft.com/office/drawing/2014/main" id="{79855024-1A27-6E66-2967-8DAD5181550B}"/>
              </a:ext>
            </a:extLst>
          </p:cNvPr>
          <p:cNvSpPr/>
          <p:nvPr/>
        </p:nvSpPr>
        <p:spPr>
          <a:xfrm rot="19338378">
            <a:off x="4233670" y="2992429"/>
            <a:ext cx="3499968" cy="708660"/>
          </a:xfrm>
          <a:prstGeom prst="righ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59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a:off x="4401176" y="4331292"/>
            <a:ext cx="1694824" cy="153162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3523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Output</a:t>
            </a:r>
          </a:p>
        </p:txBody>
      </p:sp>
      <p:grpSp>
        <p:nvGrpSpPr>
          <p:cNvPr id="32" name="Group 31">
            <a:extLst>
              <a:ext uri="{FF2B5EF4-FFF2-40B4-BE49-F238E27FC236}">
                <a16:creationId xmlns:a16="http://schemas.microsoft.com/office/drawing/2014/main" id="{4C493678-31C9-438B-3BFE-C61D49705AAB}"/>
              </a:ext>
            </a:extLst>
          </p:cNvPr>
          <p:cNvGrpSpPr/>
          <p:nvPr/>
        </p:nvGrpSpPr>
        <p:grpSpPr>
          <a:xfrm>
            <a:off x="673743" y="221917"/>
            <a:ext cx="3552173" cy="3272232"/>
            <a:chOff x="673743" y="221917"/>
            <a:chExt cx="3552173" cy="3272232"/>
          </a:xfrm>
        </p:grpSpPr>
        <p:pic>
          <p:nvPicPr>
            <p:cNvPr id="9" name="Picture 8">
              <a:extLst>
                <a:ext uri="{FF2B5EF4-FFF2-40B4-BE49-F238E27FC236}">
                  <a16:creationId xmlns:a16="http://schemas.microsoft.com/office/drawing/2014/main" id="{33D09844-4C99-F2D9-ADA0-286062A3FEFF}"/>
                </a:ext>
              </a:extLst>
            </p:cNvPr>
            <p:cNvPicPr>
              <a:picLocks noChangeAspect="1"/>
            </p:cNvPicPr>
            <p:nvPr/>
          </p:nvPicPr>
          <p:blipFill>
            <a:blip r:embed="rId3"/>
            <a:stretch>
              <a:fillRect/>
            </a:stretch>
          </p:blipFill>
          <p:spPr>
            <a:xfrm>
              <a:off x="673744" y="221917"/>
              <a:ext cx="3552172" cy="2664129"/>
            </a:xfrm>
            <a:prstGeom prst="rect">
              <a:avLst/>
            </a:prstGeom>
          </p:spPr>
        </p:pic>
        <p:sp>
          <p:nvSpPr>
            <p:cNvPr id="23" name="Title 1">
              <a:extLst>
                <a:ext uri="{FF2B5EF4-FFF2-40B4-BE49-F238E27FC236}">
                  <a16:creationId xmlns:a16="http://schemas.microsoft.com/office/drawing/2014/main" id="{A5147D47-75F2-3EE8-69A2-97A2CB2CBF70}"/>
                </a:ext>
              </a:extLst>
            </p:cNvPr>
            <p:cNvSpPr txBox="1">
              <a:spLocks/>
            </p:cNvSpPr>
            <p:nvPr/>
          </p:nvSpPr>
          <p:spPr>
            <a:xfrm>
              <a:off x="673743" y="2886046"/>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Table</a:t>
              </a:r>
            </a:p>
          </p:txBody>
        </p:sp>
      </p:grpSp>
      <p:grpSp>
        <p:nvGrpSpPr>
          <p:cNvPr id="34" name="Group 33">
            <a:extLst>
              <a:ext uri="{FF2B5EF4-FFF2-40B4-BE49-F238E27FC236}">
                <a16:creationId xmlns:a16="http://schemas.microsoft.com/office/drawing/2014/main" id="{222DE51A-9D12-973F-F7A0-761281CCFFD3}"/>
              </a:ext>
            </a:extLst>
          </p:cNvPr>
          <p:cNvGrpSpPr/>
          <p:nvPr/>
        </p:nvGrpSpPr>
        <p:grpSpPr>
          <a:xfrm>
            <a:off x="7797800" y="3553420"/>
            <a:ext cx="3556000" cy="3275103"/>
            <a:chOff x="7695538" y="3536359"/>
            <a:chExt cx="3556000" cy="3275103"/>
          </a:xfrm>
        </p:grpSpPr>
        <p:pic>
          <p:nvPicPr>
            <p:cNvPr id="20" name="Picture 19">
              <a:extLst>
                <a:ext uri="{FF2B5EF4-FFF2-40B4-BE49-F238E27FC236}">
                  <a16:creationId xmlns:a16="http://schemas.microsoft.com/office/drawing/2014/main" id="{464EFAD8-7D05-EBA6-5D49-CBDDB478A42F}"/>
                </a:ext>
              </a:extLst>
            </p:cNvPr>
            <p:cNvPicPr>
              <a:picLocks noChangeAspect="1"/>
            </p:cNvPicPr>
            <p:nvPr/>
          </p:nvPicPr>
          <p:blipFill>
            <a:blip r:embed="rId4"/>
            <a:stretch>
              <a:fillRect/>
            </a:stretch>
          </p:blipFill>
          <p:spPr>
            <a:xfrm>
              <a:off x="7695538" y="3536359"/>
              <a:ext cx="3556000" cy="2667000"/>
            </a:xfrm>
            <a:prstGeom prst="rect">
              <a:avLst/>
            </a:prstGeom>
          </p:spPr>
        </p:pic>
        <p:sp>
          <p:nvSpPr>
            <p:cNvPr id="26" name="Title 1">
              <a:extLst>
                <a:ext uri="{FF2B5EF4-FFF2-40B4-BE49-F238E27FC236}">
                  <a16:creationId xmlns:a16="http://schemas.microsoft.com/office/drawing/2014/main" id="{3B812ABC-A141-4E3B-3E99-016255E970A6}"/>
                </a:ext>
              </a:extLst>
            </p:cNvPr>
            <p:cNvSpPr txBox="1">
              <a:spLocks/>
            </p:cNvSpPr>
            <p:nvPr/>
          </p:nvSpPr>
          <p:spPr>
            <a:xfrm>
              <a:off x="7695538" y="6203359"/>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Audio</a:t>
              </a:r>
            </a:p>
          </p:txBody>
        </p:sp>
      </p:grpSp>
      <p:grpSp>
        <p:nvGrpSpPr>
          <p:cNvPr id="35" name="Group 34">
            <a:extLst>
              <a:ext uri="{FF2B5EF4-FFF2-40B4-BE49-F238E27FC236}">
                <a16:creationId xmlns:a16="http://schemas.microsoft.com/office/drawing/2014/main" id="{8C33A685-C6BF-088A-53E7-69DE34A0DF22}"/>
              </a:ext>
            </a:extLst>
          </p:cNvPr>
          <p:cNvGrpSpPr/>
          <p:nvPr/>
        </p:nvGrpSpPr>
        <p:grpSpPr>
          <a:xfrm>
            <a:off x="632468" y="3618035"/>
            <a:ext cx="3593448" cy="3210488"/>
            <a:chOff x="632468" y="3618035"/>
            <a:chExt cx="3593448" cy="3210488"/>
          </a:xfrm>
        </p:grpSpPr>
        <p:sp>
          <p:nvSpPr>
            <p:cNvPr id="27" name="TextBox 26">
              <a:extLst>
                <a:ext uri="{FF2B5EF4-FFF2-40B4-BE49-F238E27FC236}">
                  <a16:creationId xmlns:a16="http://schemas.microsoft.com/office/drawing/2014/main" id="{BE18CE92-D129-869D-9BBB-2BD55FA856A7}"/>
                </a:ext>
              </a:extLst>
            </p:cNvPr>
            <p:cNvSpPr txBox="1"/>
            <p:nvPr/>
          </p:nvSpPr>
          <p:spPr>
            <a:xfrm>
              <a:off x="673743" y="3618035"/>
              <a:ext cx="3552173" cy="2664000"/>
            </a:xfrm>
            <a:prstGeom prst="rect">
              <a:avLst/>
            </a:prstGeom>
            <a:noFill/>
            <a:ln w="25400">
              <a:solidFill>
                <a:schemeClr val="bg1"/>
              </a:solidFill>
            </a:ln>
          </p:spPr>
          <p:txBody>
            <a:bodyPr wrap="square" rtlCol="0">
              <a:spAutoFit/>
            </a:bodyPr>
            <a:lstStyle/>
            <a:p>
              <a:pPr algn="just"/>
              <a:r>
                <a:rPr lang="en-ZA" b="0" i="0" dirty="0">
                  <a:solidFill>
                    <a:schemeClr val="bg1"/>
                  </a:solidFill>
                  <a:effectLst/>
                  <a:latin typeface="Source Sans Pro" panose="020F0502020204030204" pitchFamily="34" charset="0"/>
                </a:rPr>
                <a:t>Artificial Intelligence (AI) is transforming industries and our lives by enabling computers to solve increasingly complex tasks, and Python stands at the forefront of this revolution. In this talk, we will explore how Python's rich ecosystem of AI libraries and frameworks can be harnessed to</a:t>
              </a:r>
              <a:endParaRPr lang="en-US" dirty="0">
                <a:solidFill>
                  <a:schemeClr val="bg1"/>
                </a:solidFill>
              </a:endParaRPr>
            </a:p>
          </p:txBody>
        </p:sp>
        <p:sp>
          <p:nvSpPr>
            <p:cNvPr id="28" name="Title 1">
              <a:extLst>
                <a:ext uri="{FF2B5EF4-FFF2-40B4-BE49-F238E27FC236}">
                  <a16:creationId xmlns:a16="http://schemas.microsoft.com/office/drawing/2014/main" id="{535A3D79-0BBE-FBE8-D8D1-2CEF1998369F}"/>
                </a:ext>
              </a:extLst>
            </p:cNvPr>
            <p:cNvSpPr txBox="1">
              <a:spLocks/>
            </p:cNvSpPr>
            <p:nvPr/>
          </p:nvSpPr>
          <p:spPr>
            <a:xfrm>
              <a:off x="632468" y="622042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Text</a:t>
              </a:r>
            </a:p>
          </p:txBody>
        </p:sp>
      </p:grpSp>
      <p:grpSp>
        <p:nvGrpSpPr>
          <p:cNvPr id="33" name="Group 32">
            <a:extLst>
              <a:ext uri="{FF2B5EF4-FFF2-40B4-BE49-F238E27FC236}">
                <a16:creationId xmlns:a16="http://schemas.microsoft.com/office/drawing/2014/main" id="{13468F2C-1DEA-DBBF-7C0F-0253E6694894}"/>
              </a:ext>
            </a:extLst>
          </p:cNvPr>
          <p:cNvGrpSpPr/>
          <p:nvPr/>
        </p:nvGrpSpPr>
        <p:grpSpPr>
          <a:xfrm>
            <a:off x="7797800" y="238979"/>
            <a:ext cx="3552173" cy="3272230"/>
            <a:chOff x="7695538" y="221918"/>
            <a:chExt cx="3552173" cy="3272230"/>
          </a:xfrm>
        </p:grpSpPr>
        <p:sp>
          <p:nvSpPr>
            <p:cNvPr id="25" name="Title 1">
              <a:extLst>
                <a:ext uri="{FF2B5EF4-FFF2-40B4-BE49-F238E27FC236}">
                  <a16:creationId xmlns:a16="http://schemas.microsoft.com/office/drawing/2014/main" id="{6BEDC767-6941-D87E-06AC-5D74A8B1A5C9}"/>
                </a:ext>
              </a:extLst>
            </p:cNvPr>
            <p:cNvSpPr txBox="1">
              <a:spLocks/>
            </p:cNvSpPr>
            <p:nvPr/>
          </p:nvSpPr>
          <p:spPr>
            <a:xfrm>
              <a:off x="7695538" y="2886045"/>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t>Image / Video</a:t>
              </a:r>
            </a:p>
          </p:txBody>
        </p:sp>
        <p:pic>
          <p:nvPicPr>
            <p:cNvPr id="31" name="Picture 30">
              <a:extLst>
                <a:ext uri="{FF2B5EF4-FFF2-40B4-BE49-F238E27FC236}">
                  <a16:creationId xmlns:a16="http://schemas.microsoft.com/office/drawing/2014/main" id="{312AF145-FA69-9143-83D2-0F503263DACE}"/>
                </a:ext>
              </a:extLst>
            </p:cNvPr>
            <p:cNvPicPr>
              <a:picLocks noChangeAspect="1"/>
            </p:cNvPicPr>
            <p:nvPr/>
          </p:nvPicPr>
          <p:blipFill>
            <a:blip r:embed="rId5"/>
            <a:stretch>
              <a:fillRect/>
            </a:stretch>
          </p:blipFill>
          <p:spPr>
            <a:xfrm>
              <a:off x="7695538" y="221918"/>
              <a:ext cx="3533357" cy="2664128"/>
            </a:xfrm>
            <a:prstGeom prst="rect">
              <a:avLst/>
            </a:prstGeom>
          </p:spPr>
        </p:pic>
      </p:grpSp>
      <p:sp>
        <p:nvSpPr>
          <p:cNvPr id="3" name="Curved Left Arrow 2">
            <a:extLst>
              <a:ext uri="{FF2B5EF4-FFF2-40B4-BE49-F238E27FC236}">
                <a16:creationId xmlns:a16="http://schemas.microsoft.com/office/drawing/2014/main" id="{8B7FA78D-5496-B253-2FB7-ACF43719B99C}"/>
              </a:ext>
            </a:extLst>
          </p:cNvPr>
          <p:cNvSpPr/>
          <p:nvPr/>
        </p:nvSpPr>
        <p:spPr>
          <a:xfrm flipV="1">
            <a:off x="4401176" y="1921282"/>
            <a:ext cx="1694824" cy="2571750"/>
          </a:xfrm>
          <a:prstGeom prst="curvedLeftArrow">
            <a:avLst/>
          </a:prstGeom>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188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Why Python for AI?</a:t>
            </a:r>
          </a:p>
        </p:txBody>
      </p:sp>
      <p:sp>
        <p:nvSpPr>
          <p:cNvPr id="3" name="Content Placeholder 2">
            <a:extLst>
              <a:ext uri="{FF2B5EF4-FFF2-40B4-BE49-F238E27FC236}">
                <a16:creationId xmlns:a16="http://schemas.microsoft.com/office/drawing/2014/main" id="{78922ECE-22F2-E385-E9F7-684F12541CF7}"/>
              </a:ext>
            </a:extLst>
          </p:cNvPr>
          <p:cNvSpPr>
            <a:spLocks noGrp="1"/>
          </p:cNvSpPr>
          <p:nvPr>
            <p:ph idx="1"/>
          </p:nvPr>
        </p:nvSpPr>
        <p:spPr>
          <a:xfrm>
            <a:off x="575310" y="1366235"/>
            <a:ext cx="11209020" cy="4945517"/>
          </a:xfrm>
        </p:spPr>
        <p:txBody>
          <a:bodyPr/>
          <a:lstStyle/>
          <a:p>
            <a:pPr>
              <a:lnSpc>
                <a:spcPct val="150000"/>
              </a:lnSpc>
            </a:pPr>
            <a:r>
              <a:rPr lang="en-US" dirty="0"/>
              <a:t>Easy to </a:t>
            </a:r>
            <a:r>
              <a:rPr lang="en-US" dirty="0">
                <a:latin typeface="Inter Light" panose="02000503000000020004" pitchFamily="2" charset="0"/>
                <a:ea typeface="Inter Light" panose="02000503000000020004" pitchFamily="2" charset="0"/>
              </a:rPr>
              <a:t>use (ML researchers typically not software engineers)</a:t>
            </a:r>
          </a:p>
          <a:p>
            <a:pPr>
              <a:lnSpc>
                <a:spcPct val="150000"/>
              </a:lnSpc>
            </a:pPr>
            <a:r>
              <a:rPr lang="en-US" dirty="0"/>
              <a:t>Massive community </a:t>
            </a:r>
            <a:r>
              <a:rPr lang="en-US" dirty="0">
                <a:latin typeface="Inter Light" panose="02000503000000020004" pitchFamily="2" charset="0"/>
                <a:ea typeface="Inter Light" panose="02000503000000020004" pitchFamily="2" charset="0"/>
              </a:rPr>
              <a:t>(easy to find answers to questions)</a:t>
            </a:r>
          </a:p>
          <a:p>
            <a:pPr>
              <a:lnSpc>
                <a:spcPct val="150000"/>
              </a:lnSpc>
            </a:pPr>
            <a:r>
              <a:rPr lang="en-US" dirty="0"/>
              <a:t>Extensive libraries and frameworks </a:t>
            </a:r>
            <a:r>
              <a:rPr lang="en-US" dirty="0">
                <a:latin typeface="Inter Light" panose="02000503000000020004" pitchFamily="2" charset="0"/>
                <a:ea typeface="Inter Light" panose="02000503000000020004" pitchFamily="2" charset="0"/>
              </a:rPr>
              <a:t>(don’t need to invent to use)</a:t>
            </a:r>
          </a:p>
        </p:txBody>
      </p:sp>
      <p:pic>
        <p:nvPicPr>
          <p:cNvPr id="4" name="Picture 3">
            <a:extLst>
              <a:ext uri="{FF2B5EF4-FFF2-40B4-BE49-F238E27FC236}">
                <a16:creationId xmlns:a16="http://schemas.microsoft.com/office/drawing/2014/main" id="{DFD4FD45-DB50-53F7-11E2-F90361D60E3A}"/>
              </a:ext>
            </a:extLst>
          </p:cNvPr>
          <p:cNvPicPr>
            <a:picLocks noChangeAspect="1"/>
          </p:cNvPicPr>
          <p:nvPr/>
        </p:nvPicPr>
        <p:blipFill>
          <a:blip r:embed="rId3"/>
          <a:stretch>
            <a:fillRect/>
          </a:stretch>
        </p:blipFill>
        <p:spPr>
          <a:xfrm>
            <a:off x="746760" y="3958164"/>
            <a:ext cx="3402330" cy="629198"/>
          </a:xfrm>
          <a:prstGeom prst="rect">
            <a:avLst/>
          </a:prstGeom>
        </p:spPr>
      </p:pic>
      <p:pic>
        <p:nvPicPr>
          <p:cNvPr id="6" name="Picture 5">
            <a:extLst>
              <a:ext uri="{FF2B5EF4-FFF2-40B4-BE49-F238E27FC236}">
                <a16:creationId xmlns:a16="http://schemas.microsoft.com/office/drawing/2014/main" id="{A7953586-7333-59B0-A1E9-458993552231}"/>
              </a:ext>
            </a:extLst>
          </p:cNvPr>
          <p:cNvPicPr>
            <a:picLocks noChangeAspect="1"/>
          </p:cNvPicPr>
          <p:nvPr/>
        </p:nvPicPr>
        <p:blipFill>
          <a:blip r:embed="rId4"/>
          <a:stretch>
            <a:fillRect/>
          </a:stretch>
        </p:blipFill>
        <p:spPr>
          <a:xfrm>
            <a:off x="5118734" y="3828155"/>
            <a:ext cx="2632545" cy="889215"/>
          </a:xfrm>
          <a:prstGeom prst="rect">
            <a:avLst/>
          </a:prstGeom>
        </p:spPr>
      </p:pic>
      <p:pic>
        <p:nvPicPr>
          <p:cNvPr id="7" name="Picture 6">
            <a:extLst>
              <a:ext uri="{FF2B5EF4-FFF2-40B4-BE49-F238E27FC236}">
                <a16:creationId xmlns:a16="http://schemas.microsoft.com/office/drawing/2014/main" id="{AD067A5D-8FDC-00FC-BB3C-55D828918FF6}"/>
              </a:ext>
            </a:extLst>
          </p:cNvPr>
          <p:cNvPicPr>
            <a:picLocks noChangeAspect="1"/>
          </p:cNvPicPr>
          <p:nvPr/>
        </p:nvPicPr>
        <p:blipFill>
          <a:blip r:embed="rId5"/>
          <a:stretch>
            <a:fillRect/>
          </a:stretch>
        </p:blipFill>
        <p:spPr>
          <a:xfrm>
            <a:off x="1470660" y="4828859"/>
            <a:ext cx="1783080" cy="961465"/>
          </a:xfrm>
          <a:prstGeom prst="rect">
            <a:avLst/>
          </a:prstGeom>
        </p:spPr>
      </p:pic>
      <p:pic>
        <p:nvPicPr>
          <p:cNvPr id="8" name="Picture 7">
            <a:extLst>
              <a:ext uri="{FF2B5EF4-FFF2-40B4-BE49-F238E27FC236}">
                <a16:creationId xmlns:a16="http://schemas.microsoft.com/office/drawing/2014/main" id="{64A4AC7F-1CD5-6103-D53C-B5049A3BC076}"/>
              </a:ext>
            </a:extLst>
          </p:cNvPr>
          <p:cNvPicPr>
            <a:picLocks noChangeAspect="1"/>
          </p:cNvPicPr>
          <p:nvPr/>
        </p:nvPicPr>
        <p:blipFill>
          <a:blip r:embed="rId6"/>
          <a:stretch>
            <a:fillRect/>
          </a:stretch>
        </p:blipFill>
        <p:spPr>
          <a:xfrm>
            <a:off x="4149090" y="4652367"/>
            <a:ext cx="1063253" cy="1314450"/>
          </a:xfrm>
          <a:prstGeom prst="rect">
            <a:avLst/>
          </a:prstGeom>
        </p:spPr>
      </p:pic>
      <p:pic>
        <p:nvPicPr>
          <p:cNvPr id="9" name="Picture 8">
            <a:extLst>
              <a:ext uri="{FF2B5EF4-FFF2-40B4-BE49-F238E27FC236}">
                <a16:creationId xmlns:a16="http://schemas.microsoft.com/office/drawing/2014/main" id="{D068E5BF-F764-0D4D-D5C9-88A0A4C2B232}"/>
              </a:ext>
            </a:extLst>
          </p:cNvPr>
          <p:cNvPicPr>
            <a:picLocks noChangeAspect="1"/>
          </p:cNvPicPr>
          <p:nvPr/>
        </p:nvPicPr>
        <p:blipFill>
          <a:blip r:embed="rId7"/>
          <a:stretch>
            <a:fillRect/>
          </a:stretch>
        </p:blipFill>
        <p:spPr>
          <a:xfrm>
            <a:off x="8521491" y="3840666"/>
            <a:ext cx="2632545" cy="811701"/>
          </a:xfrm>
          <a:prstGeom prst="rect">
            <a:avLst/>
          </a:prstGeom>
        </p:spPr>
      </p:pic>
      <p:pic>
        <p:nvPicPr>
          <p:cNvPr id="10" name="Picture 9">
            <a:extLst>
              <a:ext uri="{FF2B5EF4-FFF2-40B4-BE49-F238E27FC236}">
                <a16:creationId xmlns:a16="http://schemas.microsoft.com/office/drawing/2014/main" id="{33C156CD-191E-26AF-ED4A-41027E4AD272}"/>
              </a:ext>
            </a:extLst>
          </p:cNvPr>
          <p:cNvPicPr>
            <a:picLocks noChangeAspect="1"/>
          </p:cNvPicPr>
          <p:nvPr/>
        </p:nvPicPr>
        <p:blipFill>
          <a:blip r:embed="rId8"/>
          <a:stretch>
            <a:fillRect/>
          </a:stretch>
        </p:blipFill>
        <p:spPr>
          <a:xfrm>
            <a:off x="5950380" y="4922736"/>
            <a:ext cx="4031820" cy="978038"/>
          </a:xfrm>
          <a:prstGeom prst="rect">
            <a:avLst/>
          </a:prstGeom>
        </p:spPr>
      </p:pic>
      <p:pic>
        <p:nvPicPr>
          <p:cNvPr id="12" name="Picture 11">
            <a:extLst>
              <a:ext uri="{FF2B5EF4-FFF2-40B4-BE49-F238E27FC236}">
                <a16:creationId xmlns:a16="http://schemas.microsoft.com/office/drawing/2014/main" id="{440BFFEC-AEE7-F0D3-E666-FF66B8D6C8D6}"/>
              </a:ext>
            </a:extLst>
          </p:cNvPr>
          <p:cNvPicPr>
            <a:picLocks noChangeAspect="1"/>
          </p:cNvPicPr>
          <p:nvPr/>
        </p:nvPicPr>
        <p:blipFill>
          <a:blip r:embed="rId9"/>
          <a:stretch>
            <a:fillRect/>
          </a:stretch>
        </p:blipFill>
        <p:spPr>
          <a:xfrm>
            <a:off x="1112520" y="6142880"/>
            <a:ext cx="2415540" cy="485476"/>
          </a:xfrm>
          <a:prstGeom prst="rect">
            <a:avLst/>
          </a:prstGeom>
        </p:spPr>
      </p:pic>
      <p:pic>
        <p:nvPicPr>
          <p:cNvPr id="13" name="Picture 12">
            <a:extLst>
              <a:ext uri="{FF2B5EF4-FFF2-40B4-BE49-F238E27FC236}">
                <a16:creationId xmlns:a16="http://schemas.microsoft.com/office/drawing/2014/main" id="{01C360BE-B28A-E757-0DD7-58A8C5CA0E60}"/>
              </a:ext>
            </a:extLst>
          </p:cNvPr>
          <p:cNvPicPr>
            <a:picLocks noChangeAspect="1"/>
          </p:cNvPicPr>
          <p:nvPr/>
        </p:nvPicPr>
        <p:blipFill>
          <a:blip r:embed="rId10"/>
          <a:stretch>
            <a:fillRect/>
          </a:stretch>
        </p:blipFill>
        <p:spPr>
          <a:xfrm>
            <a:off x="4391025" y="6099643"/>
            <a:ext cx="3409950" cy="556335"/>
          </a:xfrm>
          <a:prstGeom prst="rect">
            <a:avLst/>
          </a:prstGeom>
        </p:spPr>
      </p:pic>
      <p:pic>
        <p:nvPicPr>
          <p:cNvPr id="14" name="Picture 13">
            <a:extLst>
              <a:ext uri="{FF2B5EF4-FFF2-40B4-BE49-F238E27FC236}">
                <a16:creationId xmlns:a16="http://schemas.microsoft.com/office/drawing/2014/main" id="{6BCB47E0-AFEA-8F1F-149F-21B24D66B59C}"/>
              </a:ext>
            </a:extLst>
          </p:cNvPr>
          <p:cNvPicPr>
            <a:picLocks noChangeAspect="1"/>
          </p:cNvPicPr>
          <p:nvPr/>
        </p:nvPicPr>
        <p:blipFill>
          <a:blip r:embed="rId11"/>
          <a:stretch>
            <a:fillRect/>
          </a:stretch>
        </p:blipFill>
        <p:spPr>
          <a:xfrm>
            <a:off x="8716170" y="6012407"/>
            <a:ext cx="2437866" cy="725016"/>
          </a:xfrm>
          <a:prstGeom prst="rect">
            <a:avLst/>
          </a:prstGeom>
        </p:spPr>
      </p:pic>
    </p:spTree>
    <p:extLst>
      <p:ext uri="{BB962C8B-B14F-4D97-AF65-F5344CB8AC3E}">
        <p14:creationId xmlns:p14="http://schemas.microsoft.com/office/powerpoint/2010/main" val="393060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55AC7-22CF-3785-C233-9268389ADB61}"/>
              </a:ext>
            </a:extLst>
          </p:cNvPr>
          <p:cNvPicPr>
            <a:picLocks noChangeAspect="1"/>
          </p:cNvPicPr>
          <p:nvPr/>
        </p:nvPicPr>
        <p:blipFill>
          <a:blip r:embed="rId2"/>
          <a:stretch>
            <a:fillRect/>
          </a:stretch>
        </p:blipFill>
        <p:spPr>
          <a:xfrm>
            <a:off x="264404" y="5962"/>
            <a:ext cx="11270255" cy="6852038"/>
          </a:xfrm>
          <a:prstGeom prst="rect">
            <a:avLst/>
          </a:prstGeom>
        </p:spPr>
      </p:pic>
    </p:spTree>
    <p:extLst>
      <p:ext uri="{BB962C8B-B14F-4D97-AF65-F5344CB8AC3E}">
        <p14:creationId xmlns:p14="http://schemas.microsoft.com/office/powerpoint/2010/main" val="2185159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455AC7-22CF-3785-C233-9268389ADB61}"/>
              </a:ext>
            </a:extLst>
          </p:cNvPr>
          <p:cNvPicPr>
            <a:picLocks noChangeAspect="1"/>
          </p:cNvPicPr>
          <p:nvPr/>
        </p:nvPicPr>
        <p:blipFill>
          <a:blip r:embed="rId2"/>
          <a:stretch>
            <a:fillRect/>
          </a:stretch>
        </p:blipFill>
        <p:spPr>
          <a:xfrm>
            <a:off x="264404" y="5962"/>
            <a:ext cx="11270255" cy="6852038"/>
          </a:xfrm>
          <a:prstGeom prst="rect">
            <a:avLst/>
          </a:prstGeom>
        </p:spPr>
      </p:pic>
      <p:sp>
        <p:nvSpPr>
          <p:cNvPr id="2" name="Title 1">
            <a:extLst>
              <a:ext uri="{FF2B5EF4-FFF2-40B4-BE49-F238E27FC236}">
                <a16:creationId xmlns:a16="http://schemas.microsoft.com/office/drawing/2014/main" id="{7D0EB046-E348-00B3-1E29-A53819E99E0F}"/>
              </a:ext>
            </a:extLst>
          </p:cNvPr>
          <p:cNvSpPr txBox="1">
            <a:spLocks/>
          </p:cNvSpPr>
          <p:nvPr/>
        </p:nvSpPr>
        <p:spPr>
          <a:xfrm>
            <a:off x="-538112" y="5849583"/>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Table</a:t>
            </a:r>
          </a:p>
        </p:txBody>
      </p:sp>
      <p:sp>
        <p:nvSpPr>
          <p:cNvPr id="5" name="Title 1">
            <a:extLst>
              <a:ext uri="{FF2B5EF4-FFF2-40B4-BE49-F238E27FC236}">
                <a16:creationId xmlns:a16="http://schemas.microsoft.com/office/drawing/2014/main" id="{FAF90CFA-1853-0A36-EC72-17D363ABD8AB}"/>
              </a:ext>
            </a:extLst>
          </p:cNvPr>
          <p:cNvSpPr txBox="1">
            <a:spLocks/>
          </p:cNvSpPr>
          <p:nvPr/>
        </p:nvSpPr>
        <p:spPr>
          <a:xfrm>
            <a:off x="-538112" y="5145217"/>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Audio</a:t>
            </a:r>
          </a:p>
        </p:txBody>
      </p:sp>
      <p:sp>
        <p:nvSpPr>
          <p:cNvPr id="6" name="Title 1">
            <a:extLst>
              <a:ext uri="{FF2B5EF4-FFF2-40B4-BE49-F238E27FC236}">
                <a16:creationId xmlns:a16="http://schemas.microsoft.com/office/drawing/2014/main" id="{77B72466-BB8C-889B-B132-0315B47FD380}"/>
              </a:ext>
            </a:extLst>
          </p:cNvPr>
          <p:cNvSpPr txBox="1">
            <a:spLocks/>
          </p:cNvSpPr>
          <p:nvPr/>
        </p:nvSpPr>
        <p:spPr>
          <a:xfrm>
            <a:off x="-538113" y="413680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Text</a:t>
            </a:r>
          </a:p>
        </p:txBody>
      </p:sp>
      <p:sp>
        <p:nvSpPr>
          <p:cNvPr id="7" name="Title 1">
            <a:extLst>
              <a:ext uri="{FF2B5EF4-FFF2-40B4-BE49-F238E27FC236}">
                <a16:creationId xmlns:a16="http://schemas.microsoft.com/office/drawing/2014/main" id="{DA734D46-1173-1776-6DB1-187537911606}"/>
              </a:ext>
            </a:extLst>
          </p:cNvPr>
          <p:cNvSpPr txBox="1">
            <a:spLocks/>
          </p:cNvSpPr>
          <p:nvPr/>
        </p:nvSpPr>
        <p:spPr>
          <a:xfrm>
            <a:off x="-538114" y="2721200"/>
            <a:ext cx="3552173" cy="6081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3000" dirty="0">
                <a:gradFill>
                  <a:gsLst>
                    <a:gs pos="0">
                      <a:schemeClr val="tx1"/>
                    </a:gs>
                    <a:gs pos="100000">
                      <a:srgbClr val="A7B5FF"/>
                    </a:gs>
                  </a:gsLst>
                  <a:lin ang="2700000" scaled="0"/>
                </a:gradFill>
              </a:rPr>
              <a:t>Image/</a:t>
            </a:r>
          </a:p>
          <a:p>
            <a:pPr algn="ctr"/>
            <a:r>
              <a:rPr lang="en-US" sz="3000" dirty="0">
                <a:gradFill>
                  <a:gsLst>
                    <a:gs pos="0">
                      <a:schemeClr val="tx1"/>
                    </a:gs>
                    <a:gs pos="100000">
                      <a:srgbClr val="A7B5FF"/>
                    </a:gs>
                  </a:gsLst>
                  <a:lin ang="2700000" scaled="0"/>
                </a:gradFill>
              </a:rPr>
              <a:t>Video</a:t>
            </a:r>
          </a:p>
        </p:txBody>
      </p:sp>
    </p:spTree>
    <p:extLst>
      <p:ext uri="{BB962C8B-B14F-4D97-AF65-F5344CB8AC3E}">
        <p14:creationId xmlns:p14="http://schemas.microsoft.com/office/powerpoint/2010/main" val="1123941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Table Data</a:t>
            </a:r>
          </a:p>
        </p:txBody>
      </p:sp>
    </p:spTree>
    <p:extLst>
      <p:ext uri="{BB962C8B-B14F-4D97-AF65-F5344CB8AC3E}">
        <p14:creationId xmlns:p14="http://schemas.microsoft.com/office/powerpoint/2010/main" val="882632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6DF2F5AE-235C-62E7-6662-2046D3BC259C}"/>
              </a:ext>
            </a:extLst>
          </p:cNvPr>
          <p:cNvPicPr>
            <a:picLocks noChangeAspect="1"/>
          </p:cNvPicPr>
          <p:nvPr/>
        </p:nvPicPr>
        <p:blipFill>
          <a:blip r:embed="rId3"/>
          <a:stretch>
            <a:fillRect/>
          </a:stretch>
        </p:blipFill>
        <p:spPr>
          <a:xfrm>
            <a:off x="516467" y="1172149"/>
            <a:ext cx="11477838" cy="3720570"/>
          </a:xfrm>
          <a:prstGeom prst="rect">
            <a:avLst/>
          </a:prstGeom>
        </p:spPr>
      </p:pic>
      <p:sp>
        <p:nvSpPr>
          <p:cNvPr id="11" name="TextBox 10">
            <a:extLst>
              <a:ext uri="{FF2B5EF4-FFF2-40B4-BE49-F238E27FC236}">
                <a16:creationId xmlns:a16="http://schemas.microsoft.com/office/drawing/2014/main" id="{DB856EAE-25BC-ADA3-6BFD-EC2DB46F5D7A}"/>
              </a:ext>
            </a:extLst>
          </p:cNvPr>
          <p:cNvSpPr txBox="1"/>
          <p:nvPr/>
        </p:nvSpPr>
        <p:spPr>
          <a:xfrm>
            <a:off x="516467" y="5132798"/>
            <a:ext cx="11477838" cy="630942"/>
          </a:xfrm>
          <a:prstGeom prst="rect">
            <a:avLst/>
          </a:prstGeom>
          <a:noFill/>
        </p:spPr>
        <p:txBody>
          <a:bodyPr wrap="square">
            <a:spAutoFit/>
          </a:bodyPr>
          <a:lstStyle/>
          <a:p>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https://</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archive.ics.uci.edu</a:t>
            </a: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/dataset/186/</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wine+quality</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44036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BD755C-992A-72D5-BE49-93F3A04AC574}"/>
              </a:ext>
            </a:extLst>
          </p:cNvPr>
          <p:cNvPicPr>
            <a:picLocks noChangeAspect="1"/>
          </p:cNvPicPr>
          <p:nvPr/>
        </p:nvPicPr>
        <p:blipFill>
          <a:blip r:embed="rId2"/>
          <a:stretch>
            <a:fillRect/>
          </a:stretch>
        </p:blipFill>
        <p:spPr>
          <a:xfrm>
            <a:off x="2209800" y="275599"/>
            <a:ext cx="7772400" cy="6306801"/>
          </a:xfrm>
          <a:prstGeom prst="rect">
            <a:avLst/>
          </a:prstGeom>
        </p:spPr>
      </p:pic>
    </p:spTree>
    <p:extLst>
      <p:ext uri="{BB962C8B-B14F-4D97-AF65-F5344CB8AC3E}">
        <p14:creationId xmlns:p14="http://schemas.microsoft.com/office/powerpoint/2010/main" val="916625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C6538-8460-F5A4-3BCB-361AF1AE1565}"/>
              </a:ext>
            </a:extLst>
          </p:cNvPr>
          <p:cNvPicPr>
            <a:picLocks noChangeAspect="1"/>
          </p:cNvPicPr>
          <p:nvPr/>
        </p:nvPicPr>
        <p:blipFill>
          <a:blip r:embed="rId2"/>
          <a:stretch>
            <a:fillRect/>
          </a:stretch>
        </p:blipFill>
        <p:spPr>
          <a:xfrm>
            <a:off x="966875" y="190457"/>
            <a:ext cx="10258250" cy="5425035"/>
          </a:xfrm>
          <a:prstGeom prst="rect">
            <a:avLst/>
          </a:prstGeom>
        </p:spPr>
      </p:pic>
      <p:sp>
        <p:nvSpPr>
          <p:cNvPr id="3" name="TextBox 2">
            <a:extLst>
              <a:ext uri="{FF2B5EF4-FFF2-40B4-BE49-F238E27FC236}">
                <a16:creationId xmlns:a16="http://schemas.microsoft.com/office/drawing/2014/main" id="{76B1CA0D-A65F-89C0-BA31-4BB661F14430}"/>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Regression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Quality</a:t>
            </a:r>
          </a:p>
        </p:txBody>
      </p:sp>
    </p:spTree>
    <p:extLst>
      <p:ext uri="{BB962C8B-B14F-4D97-AF65-F5344CB8AC3E}">
        <p14:creationId xmlns:p14="http://schemas.microsoft.com/office/powerpoint/2010/main" val="3152425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468677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18F44F-293B-2B9E-BD29-8145925CCAD6}"/>
              </a:ext>
            </a:extLst>
          </p:cNvPr>
          <p:cNvSpPr txBox="1"/>
          <p:nvPr/>
        </p:nvSpPr>
        <p:spPr>
          <a:xfrm>
            <a:off x="516467" y="5692196"/>
            <a:ext cx="11477838" cy="1169551"/>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Model</a:t>
            </a:r>
          </a:p>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to Predict Wine Colour</a:t>
            </a:r>
          </a:p>
        </p:txBody>
      </p:sp>
      <p:pic>
        <p:nvPicPr>
          <p:cNvPr id="4" name="Picture 3">
            <a:extLst>
              <a:ext uri="{FF2B5EF4-FFF2-40B4-BE49-F238E27FC236}">
                <a16:creationId xmlns:a16="http://schemas.microsoft.com/office/drawing/2014/main" id="{B1DBC157-CDD9-8733-F373-9B9EA6A79E3C}"/>
              </a:ext>
            </a:extLst>
          </p:cNvPr>
          <p:cNvPicPr>
            <a:picLocks noChangeAspect="1"/>
          </p:cNvPicPr>
          <p:nvPr/>
        </p:nvPicPr>
        <p:blipFill>
          <a:blip r:embed="rId2"/>
          <a:stretch>
            <a:fillRect/>
          </a:stretch>
        </p:blipFill>
        <p:spPr>
          <a:xfrm>
            <a:off x="757070" y="101764"/>
            <a:ext cx="10549218" cy="5590431"/>
          </a:xfrm>
          <a:prstGeom prst="rect">
            <a:avLst/>
          </a:prstGeom>
        </p:spPr>
      </p:pic>
    </p:spTree>
    <p:extLst>
      <p:ext uri="{BB962C8B-B14F-4D97-AF65-F5344CB8AC3E}">
        <p14:creationId xmlns:p14="http://schemas.microsoft.com/office/powerpoint/2010/main" val="3360977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TableData.ipynb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16685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C78DBE-5E55-47BA-ECE4-46D76541AA39}"/>
              </a:ext>
            </a:extLst>
          </p:cNvPr>
          <p:cNvPicPr>
            <a:picLocks noChangeAspect="1"/>
          </p:cNvPicPr>
          <p:nvPr/>
        </p:nvPicPr>
        <p:blipFill>
          <a:blip r:embed="rId2"/>
          <a:stretch>
            <a:fillRect/>
          </a:stretch>
        </p:blipFill>
        <p:spPr>
          <a:xfrm>
            <a:off x="2479069" y="424876"/>
            <a:ext cx="6975677" cy="6008247"/>
          </a:xfrm>
          <a:prstGeom prst="rect">
            <a:avLst/>
          </a:prstGeom>
        </p:spPr>
      </p:pic>
    </p:spTree>
    <p:extLst>
      <p:ext uri="{BB962C8B-B14F-4D97-AF65-F5344CB8AC3E}">
        <p14:creationId xmlns:p14="http://schemas.microsoft.com/office/powerpoint/2010/main" val="2760255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422D17E-ABDF-CD35-FD31-17712A51B2B9}"/>
              </a:ext>
            </a:extLst>
          </p:cNvPr>
          <p:cNvGrpSpPr/>
          <p:nvPr/>
        </p:nvGrpSpPr>
        <p:grpSpPr>
          <a:xfrm>
            <a:off x="1500140" y="927482"/>
            <a:ext cx="9191720" cy="3919939"/>
            <a:chOff x="2920837" y="1224938"/>
            <a:chExt cx="8233232" cy="3462739"/>
          </a:xfrm>
        </p:grpSpPr>
        <p:pic>
          <p:nvPicPr>
            <p:cNvPr id="4" name="Picture 3">
              <a:extLst>
                <a:ext uri="{FF2B5EF4-FFF2-40B4-BE49-F238E27FC236}">
                  <a16:creationId xmlns:a16="http://schemas.microsoft.com/office/drawing/2014/main" id="{0FDF4E1F-62AA-0E0F-ADE8-59D952FBFB30}"/>
                </a:ext>
              </a:extLst>
            </p:cNvPr>
            <p:cNvPicPr>
              <a:picLocks noChangeAspect="1"/>
            </p:cNvPicPr>
            <p:nvPr/>
          </p:nvPicPr>
          <p:blipFill>
            <a:blip r:embed="rId2"/>
            <a:stretch>
              <a:fillRect/>
            </a:stretch>
          </p:blipFill>
          <p:spPr>
            <a:xfrm>
              <a:off x="2920837" y="2170322"/>
              <a:ext cx="8233232" cy="2517355"/>
            </a:xfrm>
            <a:prstGeom prst="rect">
              <a:avLst/>
            </a:prstGeom>
          </p:spPr>
        </p:pic>
        <p:pic>
          <p:nvPicPr>
            <p:cNvPr id="5" name="Picture 4">
              <a:extLst>
                <a:ext uri="{FF2B5EF4-FFF2-40B4-BE49-F238E27FC236}">
                  <a16:creationId xmlns:a16="http://schemas.microsoft.com/office/drawing/2014/main" id="{8235E0CD-FB18-7114-2302-8BAC657CD442}"/>
                </a:ext>
              </a:extLst>
            </p:cNvPr>
            <p:cNvPicPr>
              <a:picLocks noChangeAspect="1"/>
            </p:cNvPicPr>
            <p:nvPr/>
          </p:nvPicPr>
          <p:blipFill rotWithShape="1">
            <a:blip r:embed="rId3"/>
            <a:srcRect b="20621"/>
            <a:stretch/>
          </p:blipFill>
          <p:spPr>
            <a:xfrm>
              <a:off x="2920837" y="1224938"/>
              <a:ext cx="3092343" cy="945385"/>
            </a:xfrm>
            <a:prstGeom prst="rect">
              <a:avLst/>
            </a:prstGeom>
          </p:spPr>
        </p:pic>
      </p:grpSp>
    </p:spTree>
    <p:extLst>
      <p:ext uri="{BB962C8B-B14F-4D97-AF65-F5344CB8AC3E}">
        <p14:creationId xmlns:p14="http://schemas.microsoft.com/office/powerpoint/2010/main" val="1095723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4ED084-2CBF-AE26-BF38-E2AB1383BD73}"/>
              </a:ext>
            </a:extLst>
          </p:cNvPr>
          <p:cNvPicPr>
            <a:picLocks noChangeAspect="1"/>
          </p:cNvPicPr>
          <p:nvPr/>
        </p:nvPicPr>
        <p:blipFill>
          <a:blip r:embed="rId2"/>
          <a:stretch>
            <a:fillRect/>
          </a:stretch>
        </p:blipFill>
        <p:spPr>
          <a:xfrm>
            <a:off x="546253" y="219625"/>
            <a:ext cx="10712986" cy="6418750"/>
          </a:xfrm>
          <a:prstGeom prst="rect">
            <a:avLst/>
          </a:prstGeom>
        </p:spPr>
      </p:pic>
    </p:spTree>
    <p:extLst>
      <p:ext uri="{BB962C8B-B14F-4D97-AF65-F5344CB8AC3E}">
        <p14:creationId xmlns:p14="http://schemas.microsoft.com/office/powerpoint/2010/main" val="1012947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151336-9052-48AC-30BC-6FC7B80BA207}"/>
              </a:ext>
            </a:extLst>
          </p:cNvPr>
          <p:cNvPicPr>
            <a:picLocks noChangeAspect="1"/>
          </p:cNvPicPr>
          <p:nvPr/>
        </p:nvPicPr>
        <p:blipFill>
          <a:blip r:embed="rId2"/>
          <a:stretch>
            <a:fillRect/>
          </a:stretch>
        </p:blipFill>
        <p:spPr>
          <a:xfrm>
            <a:off x="369982" y="165888"/>
            <a:ext cx="10602817" cy="6498221"/>
          </a:xfrm>
          <a:prstGeom prst="rect">
            <a:avLst/>
          </a:prstGeom>
        </p:spPr>
      </p:pic>
    </p:spTree>
    <p:extLst>
      <p:ext uri="{BB962C8B-B14F-4D97-AF65-F5344CB8AC3E}">
        <p14:creationId xmlns:p14="http://schemas.microsoft.com/office/powerpoint/2010/main" val="96962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Image / Video Data</a:t>
            </a:r>
          </a:p>
        </p:txBody>
      </p:sp>
    </p:spTree>
    <p:extLst>
      <p:ext uri="{BB962C8B-B14F-4D97-AF65-F5344CB8AC3E}">
        <p14:creationId xmlns:p14="http://schemas.microsoft.com/office/powerpoint/2010/main" val="195002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C73A-36B8-358D-B8BB-36289AF2EB9C}"/>
              </a:ext>
            </a:extLst>
          </p:cNvPr>
          <p:cNvPicPr>
            <a:picLocks noChangeAspect="1"/>
          </p:cNvPicPr>
          <p:nvPr/>
        </p:nvPicPr>
        <p:blipFill rotWithShape="1">
          <a:blip r:embed="rId2"/>
          <a:srcRect b="11419"/>
          <a:stretch/>
        </p:blipFill>
        <p:spPr>
          <a:xfrm>
            <a:off x="1075465" y="604482"/>
            <a:ext cx="9423361" cy="5649035"/>
          </a:xfrm>
          <a:prstGeom prst="rect">
            <a:avLst/>
          </a:prstGeom>
        </p:spPr>
      </p:pic>
    </p:spTree>
    <p:extLst>
      <p:ext uri="{BB962C8B-B14F-4D97-AF65-F5344CB8AC3E}">
        <p14:creationId xmlns:p14="http://schemas.microsoft.com/office/powerpoint/2010/main" val="2350696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F19B10-1EDB-1F36-C9CD-1A9E90D56617}"/>
              </a:ext>
            </a:extLst>
          </p:cNvPr>
          <p:cNvPicPr>
            <a:picLocks noChangeAspect="1"/>
          </p:cNvPicPr>
          <p:nvPr/>
        </p:nvPicPr>
        <p:blipFill rotWithShape="1">
          <a:blip r:embed="rId2"/>
          <a:srcRect b="1569"/>
          <a:stretch/>
        </p:blipFill>
        <p:spPr>
          <a:xfrm>
            <a:off x="0" y="0"/>
            <a:ext cx="12192000" cy="6858000"/>
          </a:xfrm>
          <a:prstGeom prst="rect">
            <a:avLst/>
          </a:prstGeom>
        </p:spPr>
      </p:pic>
    </p:spTree>
    <p:extLst>
      <p:ext uri="{BB962C8B-B14F-4D97-AF65-F5344CB8AC3E}">
        <p14:creationId xmlns:p14="http://schemas.microsoft.com/office/powerpoint/2010/main" val="3618420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Classification and Visual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Search.ipynb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148058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4153B3-B124-56FA-D09B-4341B108EFE0}"/>
              </a:ext>
            </a:extLst>
          </p:cNvPr>
          <p:cNvPicPr>
            <a:picLocks noChangeAspect="1"/>
          </p:cNvPicPr>
          <p:nvPr/>
        </p:nvPicPr>
        <p:blipFill>
          <a:blip r:embed="rId2"/>
          <a:stretch>
            <a:fillRect/>
          </a:stretch>
        </p:blipFill>
        <p:spPr>
          <a:xfrm>
            <a:off x="1177066" y="286289"/>
            <a:ext cx="9448074" cy="6254359"/>
          </a:xfrm>
          <a:prstGeom prst="rect">
            <a:avLst/>
          </a:prstGeom>
        </p:spPr>
      </p:pic>
    </p:spTree>
    <p:extLst>
      <p:ext uri="{BB962C8B-B14F-4D97-AF65-F5344CB8AC3E}">
        <p14:creationId xmlns:p14="http://schemas.microsoft.com/office/powerpoint/2010/main" val="2360751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FEEB2B-B312-CAA4-E487-0A0C9FD1F432}"/>
              </a:ext>
            </a:extLst>
          </p:cNvPr>
          <p:cNvPicPr>
            <a:picLocks noChangeAspect="1"/>
          </p:cNvPicPr>
          <p:nvPr/>
        </p:nvPicPr>
        <p:blipFill>
          <a:blip r:embed="rId2"/>
          <a:stretch>
            <a:fillRect/>
          </a:stretch>
        </p:blipFill>
        <p:spPr>
          <a:xfrm>
            <a:off x="2209800" y="229296"/>
            <a:ext cx="7772400" cy="6399407"/>
          </a:xfrm>
          <a:prstGeom prst="rect">
            <a:avLst/>
          </a:prstGeom>
        </p:spPr>
      </p:pic>
    </p:spTree>
    <p:extLst>
      <p:ext uri="{BB962C8B-B14F-4D97-AF65-F5344CB8AC3E}">
        <p14:creationId xmlns:p14="http://schemas.microsoft.com/office/powerpoint/2010/main" val="28892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CB062-0B24-326E-80FB-AF4EEE4898B8}"/>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2" name="Title 1">
            <a:extLst>
              <a:ext uri="{FF2B5EF4-FFF2-40B4-BE49-F238E27FC236}">
                <a16:creationId xmlns:a16="http://schemas.microsoft.com/office/drawing/2014/main" id="{B2218E33-34AA-CC70-39D1-3E6DA9C1D4B6}"/>
              </a:ext>
            </a:extLst>
          </p:cNvPr>
          <p:cNvSpPr>
            <a:spLocks noGrp="1"/>
          </p:cNvSpPr>
          <p:nvPr>
            <p:ph type="title"/>
          </p:nvPr>
        </p:nvSpPr>
        <p:spPr/>
        <p:txBody>
          <a:bodyPr/>
          <a:lstStyle/>
          <a:p>
            <a:pPr algn="ctr"/>
            <a:r>
              <a:rPr lang="en-US" dirty="0"/>
              <a:t>Embeddings</a:t>
            </a:r>
          </a:p>
        </p:txBody>
      </p:sp>
      <p:sp>
        <p:nvSpPr>
          <p:cNvPr id="6" name="TextBox 5">
            <a:extLst>
              <a:ext uri="{FF2B5EF4-FFF2-40B4-BE49-F238E27FC236}">
                <a16:creationId xmlns:a16="http://schemas.microsoft.com/office/drawing/2014/main" id="{A634A5DA-B656-888D-63CF-A9B355189889}"/>
              </a:ext>
            </a:extLst>
          </p:cNvPr>
          <p:cNvSpPr txBox="1"/>
          <p:nvPr/>
        </p:nvSpPr>
        <p:spPr>
          <a:xfrm>
            <a:off x="3048953" y="3105835"/>
            <a:ext cx="6097904" cy="369332"/>
          </a:xfrm>
          <a:prstGeom prst="rect">
            <a:avLst/>
          </a:prstGeom>
          <a:noFill/>
        </p:spPr>
        <p:txBody>
          <a:bodyPr wrap="square">
            <a:spAutoFit/>
          </a:bodyPr>
          <a:lstStyle/>
          <a:p>
            <a:r>
              <a:rPr lang="en-US" dirty="0">
                <a:solidFill>
                  <a:schemeClr val="bg1"/>
                </a:solidFill>
              </a:rPr>
              <a:t>TODO</a:t>
            </a:r>
          </a:p>
        </p:txBody>
      </p:sp>
    </p:spTree>
    <p:extLst>
      <p:ext uri="{BB962C8B-B14F-4D97-AF65-F5344CB8AC3E}">
        <p14:creationId xmlns:p14="http://schemas.microsoft.com/office/powerpoint/2010/main" val="1640191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D1E91-F1B1-9582-F39B-650A991A298D}"/>
              </a:ext>
            </a:extLst>
          </p:cNvPr>
          <p:cNvPicPr>
            <a:picLocks noChangeAspect="1"/>
          </p:cNvPicPr>
          <p:nvPr/>
        </p:nvPicPr>
        <p:blipFill>
          <a:blip r:embed="rId2"/>
          <a:stretch>
            <a:fillRect/>
          </a:stretch>
        </p:blipFill>
        <p:spPr>
          <a:xfrm>
            <a:off x="1510553" y="211175"/>
            <a:ext cx="9347048" cy="6394020"/>
          </a:xfrm>
          <a:prstGeom prst="rect">
            <a:avLst/>
          </a:prstGeom>
        </p:spPr>
      </p:pic>
    </p:spTree>
    <p:extLst>
      <p:ext uri="{BB962C8B-B14F-4D97-AF65-F5344CB8AC3E}">
        <p14:creationId xmlns:p14="http://schemas.microsoft.com/office/powerpoint/2010/main" val="9447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Object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Detection.ipynb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2397046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F8677-C8C5-F030-ECCD-ED579CA773DE}"/>
              </a:ext>
            </a:extLst>
          </p:cNvPr>
          <p:cNvPicPr>
            <a:picLocks noChangeAspect="1"/>
          </p:cNvPicPr>
          <p:nvPr/>
        </p:nvPicPr>
        <p:blipFill>
          <a:blip r:embed="rId2"/>
          <a:stretch>
            <a:fillRect/>
          </a:stretch>
        </p:blipFill>
        <p:spPr>
          <a:xfrm>
            <a:off x="181208" y="675638"/>
            <a:ext cx="11861555" cy="4627882"/>
          </a:xfrm>
          <a:prstGeom prst="rect">
            <a:avLst/>
          </a:prstGeom>
        </p:spPr>
      </p:pic>
    </p:spTree>
    <p:extLst>
      <p:ext uri="{BB962C8B-B14F-4D97-AF65-F5344CB8AC3E}">
        <p14:creationId xmlns:p14="http://schemas.microsoft.com/office/powerpoint/2010/main" val="2649936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veyor">
            <a:hlinkClick r:id="" action="ppaction://media"/>
            <a:extLst>
              <a:ext uri="{FF2B5EF4-FFF2-40B4-BE49-F238E27FC236}">
                <a16:creationId xmlns:a16="http://schemas.microsoft.com/office/drawing/2014/main" id="{65651804-FE54-4602-2F5A-3C896A19AE9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66143" y="0"/>
            <a:ext cx="5259713" cy="6825582"/>
          </a:xfrm>
          <a:prstGeom prst="rect">
            <a:avLst/>
          </a:prstGeom>
        </p:spPr>
      </p:pic>
    </p:spTree>
    <p:extLst>
      <p:ext uri="{BB962C8B-B14F-4D97-AF65-F5344CB8AC3E}">
        <p14:creationId xmlns:p14="http://schemas.microsoft.com/office/powerpoint/2010/main" val="145100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2876212-115C-63A3-F0CE-2E086779829F}"/>
              </a:ext>
            </a:extLst>
          </p:cNvPr>
          <p:cNvPicPr>
            <a:picLocks noChangeAspect="1"/>
          </p:cNvPicPr>
          <p:nvPr/>
        </p:nvPicPr>
        <p:blipFill rotWithShape="1">
          <a:blip r:embed="rId4"/>
          <a:srcRect t="2767"/>
          <a:stretch/>
        </p:blipFill>
        <p:spPr>
          <a:xfrm>
            <a:off x="1387116" y="-1"/>
            <a:ext cx="9081993" cy="6668215"/>
          </a:xfrm>
          <a:prstGeom prst="rect">
            <a:avLst/>
          </a:prstGeom>
        </p:spPr>
      </p:pic>
      <p:pic>
        <p:nvPicPr>
          <p:cNvPr id="14" name="taxi">
            <a:hlinkClick r:id="" action="ppaction://media"/>
            <a:extLst>
              <a:ext uri="{FF2B5EF4-FFF2-40B4-BE49-F238E27FC236}">
                <a16:creationId xmlns:a16="http://schemas.microsoft.com/office/drawing/2014/main" id="{91D859D3-459A-5B57-374C-D2B63C6FFF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3514660" y="189785"/>
            <a:ext cx="4826907" cy="6169731"/>
          </a:xfrm>
          <a:prstGeom prst="bracketPair">
            <a:avLst>
              <a:gd name="adj" fmla="val 2749"/>
            </a:avLst>
          </a:prstGeom>
        </p:spPr>
      </p:pic>
    </p:spTree>
    <p:extLst>
      <p:ext uri="{BB962C8B-B14F-4D97-AF65-F5344CB8AC3E}">
        <p14:creationId xmlns:p14="http://schemas.microsoft.com/office/powerpoint/2010/main" val="253253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5CB930-DF7B-DB1E-3F38-19B28888AA9F}"/>
              </a:ext>
            </a:extLst>
          </p:cNvPr>
          <p:cNvPicPr>
            <a:picLocks noChangeAspect="1"/>
          </p:cNvPicPr>
          <p:nvPr/>
        </p:nvPicPr>
        <p:blipFill>
          <a:blip r:embed="rId2"/>
          <a:stretch>
            <a:fillRect/>
          </a:stretch>
        </p:blipFill>
        <p:spPr>
          <a:xfrm>
            <a:off x="1640765" y="198304"/>
            <a:ext cx="8682039" cy="6295748"/>
          </a:xfrm>
          <a:prstGeom prst="rect">
            <a:avLst/>
          </a:prstGeom>
        </p:spPr>
      </p:pic>
    </p:spTree>
    <p:extLst>
      <p:ext uri="{BB962C8B-B14F-4D97-AF65-F5344CB8AC3E}">
        <p14:creationId xmlns:p14="http://schemas.microsoft.com/office/powerpoint/2010/main" val="1771826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What is Artificial Intelligence (AI)?</a:t>
            </a:r>
          </a:p>
        </p:txBody>
      </p:sp>
    </p:spTree>
    <p:extLst>
      <p:ext uri="{BB962C8B-B14F-4D97-AF65-F5344CB8AC3E}">
        <p14:creationId xmlns:p14="http://schemas.microsoft.com/office/powerpoint/2010/main" val="149955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Segmentation.ipynb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1691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427785-A299-CA00-21D6-06308EC08665}"/>
              </a:ext>
            </a:extLst>
          </p:cNvPr>
          <p:cNvPicPr>
            <a:picLocks noChangeAspect="1"/>
          </p:cNvPicPr>
          <p:nvPr/>
        </p:nvPicPr>
        <p:blipFill>
          <a:blip r:embed="rId2"/>
          <a:stretch>
            <a:fillRect/>
          </a:stretch>
        </p:blipFill>
        <p:spPr>
          <a:xfrm>
            <a:off x="322996" y="656218"/>
            <a:ext cx="11546008" cy="4550484"/>
          </a:xfrm>
          <a:prstGeom prst="rect">
            <a:avLst/>
          </a:prstGeom>
        </p:spPr>
      </p:pic>
    </p:spTree>
    <p:extLst>
      <p:ext uri="{BB962C8B-B14F-4D97-AF65-F5344CB8AC3E}">
        <p14:creationId xmlns:p14="http://schemas.microsoft.com/office/powerpoint/2010/main" val="1426985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9E1BB-4429-D304-3D81-C2FB5BC72C4B}"/>
              </a:ext>
            </a:extLst>
          </p:cNvPr>
          <p:cNvPicPr>
            <a:picLocks noChangeAspect="1"/>
          </p:cNvPicPr>
          <p:nvPr/>
        </p:nvPicPr>
        <p:blipFill>
          <a:blip r:embed="rId2"/>
          <a:stretch>
            <a:fillRect/>
          </a:stretch>
        </p:blipFill>
        <p:spPr>
          <a:xfrm>
            <a:off x="1723837" y="112860"/>
            <a:ext cx="8431381" cy="6632280"/>
          </a:xfrm>
          <a:prstGeom prst="rect">
            <a:avLst/>
          </a:prstGeom>
        </p:spPr>
      </p:pic>
    </p:spTree>
    <p:extLst>
      <p:ext uri="{BB962C8B-B14F-4D97-AF65-F5344CB8AC3E}">
        <p14:creationId xmlns:p14="http://schemas.microsoft.com/office/powerpoint/2010/main" val="718190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F6DE6D-6C65-C5AA-8E19-837682EB1FE2}"/>
              </a:ext>
            </a:extLst>
          </p:cNvPr>
          <p:cNvPicPr>
            <a:picLocks noChangeAspect="1"/>
          </p:cNvPicPr>
          <p:nvPr/>
        </p:nvPicPr>
        <p:blipFill>
          <a:blip r:embed="rId2"/>
          <a:stretch>
            <a:fillRect/>
          </a:stretch>
        </p:blipFill>
        <p:spPr>
          <a:xfrm>
            <a:off x="258511" y="0"/>
            <a:ext cx="5073041" cy="6858000"/>
          </a:xfrm>
          <a:prstGeom prst="rect">
            <a:avLst/>
          </a:prstGeom>
        </p:spPr>
      </p:pic>
      <p:pic>
        <p:nvPicPr>
          <p:cNvPr id="6" name="Picture 5">
            <a:extLst>
              <a:ext uri="{FF2B5EF4-FFF2-40B4-BE49-F238E27FC236}">
                <a16:creationId xmlns:a16="http://schemas.microsoft.com/office/drawing/2014/main" id="{39E88889-FB86-F8AB-219C-E3D0EF9AF0A4}"/>
              </a:ext>
            </a:extLst>
          </p:cNvPr>
          <p:cNvPicPr>
            <a:picLocks noChangeAspect="1"/>
          </p:cNvPicPr>
          <p:nvPr/>
        </p:nvPicPr>
        <p:blipFill>
          <a:blip r:embed="rId3"/>
          <a:stretch>
            <a:fillRect/>
          </a:stretch>
        </p:blipFill>
        <p:spPr>
          <a:xfrm>
            <a:off x="5662229" y="286669"/>
            <a:ext cx="6370412" cy="5893794"/>
          </a:xfrm>
          <a:prstGeom prst="rect">
            <a:avLst/>
          </a:prstGeom>
        </p:spPr>
      </p:pic>
    </p:spTree>
    <p:extLst>
      <p:ext uri="{BB962C8B-B14F-4D97-AF65-F5344CB8AC3E}">
        <p14:creationId xmlns:p14="http://schemas.microsoft.com/office/powerpoint/2010/main" val="950374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5F5ADA-5FD5-F214-6FB3-883C5848C889}"/>
              </a:ext>
            </a:extLst>
          </p:cNvPr>
          <p:cNvPicPr>
            <a:picLocks noChangeAspect="1"/>
          </p:cNvPicPr>
          <p:nvPr/>
        </p:nvPicPr>
        <p:blipFill>
          <a:blip r:embed="rId2"/>
          <a:stretch>
            <a:fillRect/>
          </a:stretch>
        </p:blipFill>
        <p:spPr>
          <a:xfrm>
            <a:off x="770398" y="168116"/>
            <a:ext cx="10374524" cy="6521767"/>
          </a:xfrm>
          <a:prstGeom prst="rect">
            <a:avLst/>
          </a:prstGeom>
        </p:spPr>
      </p:pic>
    </p:spTree>
    <p:extLst>
      <p:ext uri="{BB962C8B-B14F-4D97-AF65-F5344CB8AC3E}">
        <p14:creationId xmlns:p14="http://schemas.microsoft.com/office/powerpoint/2010/main" val="4254475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7CDD2-E2D9-7AB5-96F4-84BB9DE82E95}"/>
              </a:ext>
            </a:extLst>
          </p:cNvPr>
          <p:cNvPicPr>
            <a:picLocks noChangeAspect="1"/>
          </p:cNvPicPr>
          <p:nvPr/>
        </p:nvPicPr>
        <p:blipFill>
          <a:blip r:embed="rId2"/>
          <a:stretch>
            <a:fillRect/>
          </a:stretch>
        </p:blipFill>
        <p:spPr>
          <a:xfrm>
            <a:off x="195549" y="597665"/>
            <a:ext cx="5662670" cy="5662670"/>
          </a:xfrm>
          <a:prstGeom prst="rect">
            <a:avLst/>
          </a:prstGeom>
        </p:spPr>
      </p:pic>
      <p:pic>
        <p:nvPicPr>
          <p:cNvPr id="5" name="Picture 4">
            <a:extLst>
              <a:ext uri="{FF2B5EF4-FFF2-40B4-BE49-F238E27FC236}">
                <a16:creationId xmlns:a16="http://schemas.microsoft.com/office/drawing/2014/main" id="{864EB614-E8DD-4468-D635-434FF68F2804}"/>
              </a:ext>
            </a:extLst>
          </p:cNvPr>
          <p:cNvPicPr>
            <a:picLocks noChangeAspect="1"/>
          </p:cNvPicPr>
          <p:nvPr/>
        </p:nvPicPr>
        <p:blipFill>
          <a:blip r:embed="rId3"/>
          <a:stretch>
            <a:fillRect/>
          </a:stretch>
        </p:blipFill>
        <p:spPr>
          <a:xfrm>
            <a:off x="5748051" y="146050"/>
            <a:ext cx="6248400" cy="6565900"/>
          </a:xfrm>
          <a:prstGeom prst="rect">
            <a:avLst/>
          </a:prstGeom>
        </p:spPr>
      </p:pic>
    </p:spTree>
    <p:extLst>
      <p:ext uri="{BB962C8B-B14F-4D97-AF65-F5344CB8AC3E}">
        <p14:creationId xmlns:p14="http://schemas.microsoft.com/office/powerpoint/2010/main" val="2387572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87E7DE-49A3-3AA6-8BE9-A8C881FBD44C}"/>
              </a:ext>
            </a:extLst>
          </p:cNvPr>
          <p:cNvPicPr>
            <a:picLocks noChangeAspect="1"/>
          </p:cNvPicPr>
          <p:nvPr/>
        </p:nvPicPr>
        <p:blipFill>
          <a:blip r:embed="rId2"/>
          <a:stretch>
            <a:fillRect/>
          </a:stretch>
        </p:blipFill>
        <p:spPr>
          <a:xfrm>
            <a:off x="255990" y="248261"/>
            <a:ext cx="7081244" cy="4900221"/>
          </a:xfrm>
          <a:prstGeom prst="rect">
            <a:avLst/>
          </a:prstGeom>
        </p:spPr>
      </p:pic>
      <p:pic>
        <p:nvPicPr>
          <p:cNvPr id="6" name="Picture 5">
            <a:extLst>
              <a:ext uri="{FF2B5EF4-FFF2-40B4-BE49-F238E27FC236}">
                <a16:creationId xmlns:a16="http://schemas.microsoft.com/office/drawing/2014/main" id="{4591771B-5C9A-3BA4-3BE1-9E74B9C5131A}"/>
              </a:ext>
            </a:extLst>
          </p:cNvPr>
          <p:cNvPicPr>
            <a:picLocks noChangeAspect="1"/>
          </p:cNvPicPr>
          <p:nvPr/>
        </p:nvPicPr>
        <p:blipFill rotWithShape="1">
          <a:blip r:embed="rId3"/>
          <a:srcRect b="12601"/>
          <a:stretch/>
        </p:blipFill>
        <p:spPr>
          <a:xfrm>
            <a:off x="3126953" y="4502302"/>
            <a:ext cx="7900881" cy="1986634"/>
          </a:xfrm>
          <a:prstGeom prst="rect">
            <a:avLst/>
          </a:prstGeom>
        </p:spPr>
      </p:pic>
      <p:pic>
        <p:nvPicPr>
          <p:cNvPr id="7" name="Picture 6">
            <a:extLst>
              <a:ext uri="{FF2B5EF4-FFF2-40B4-BE49-F238E27FC236}">
                <a16:creationId xmlns:a16="http://schemas.microsoft.com/office/drawing/2014/main" id="{3A5F2FE9-25BD-48F0-08B0-98D41F7A6D4F}"/>
              </a:ext>
            </a:extLst>
          </p:cNvPr>
          <p:cNvPicPr>
            <a:picLocks noChangeAspect="1"/>
          </p:cNvPicPr>
          <p:nvPr/>
        </p:nvPicPr>
        <p:blipFill>
          <a:blip r:embed="rId3"/>
          <a:stretch>
            <a:fillRect/>
          </a:stretch>
        </p:blipFill>
        <p:spPr>
          <a:xfrm>
            <a:off x="2895600" y="2508250"/>
            <a:ext cx="6400800" cy="1841500"/>
          </a:xfrm>
          <a:prstGeom prst="rect">
            <a:avLst/>
          </a:prstGeom>
        </p:spPr>
      </p:pic>
    </p:spTree>
    <p:extLst>
      <p:ext uri="{BB962C8B-B14F-4D97-AF65-F5344CB8AC3E}">
        <p14:creationId xmlns:p14="http://schemas.microsoft.com/office/powerpoint/2010/main" val="1996570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1554CB3-1031-AD45-0AD2-43D43A338FE7}"/>
              </a:ext>
            </a:extLst>
          </p:cNvPr>
          <p:cNvGrpSpPr/>
          <p:nvPr/>
        </p:nvGrpSpPr>
        <p:grpSpPr>
          <a:xfrm>
            <a:off x="2779692" y="198305"/>
            <a:ext cx="6562611" cy="6262784"/>
            <a:chOff x="2779693" y="626279"/>
            <a:chExt cx="5967700" cy="5834809"/>
          </a:xfrm>
        </p:grpSpPr>
        <p:pic>
          <p:nvPicPr>
            <p:cNvPr id="4" name="Picture 3">
              <a:extLst>
                <a:ext uri="{FF2B5EF4-FFF2-40B4-BE49-F238E27FC236}">
                  <a16:creationId xmlns:a16="http://schemas.microsoft.com/office/drawing/2014/main" id="{0F5F20CC-CB21-A21A-8D6D-DA141D512D3C}"/>
                </a:ext>
              </a:extLst>
            </p:cNvPr>
            <p:cNvPicPr>
              <a:picLocks noChangeAspect="1"/>
            </p:cNvPicPr>
            <p:nvPr/>
          </p:nvPicPr>
          <p:blipFill>
            <a:blip r:embed="rId2"/>
            <a:stretch>
              <a:fillRect/>
            </a:stretch>
          </p:blipFill>
          <p:spPr>
            <a:xfrm>
              <a:off x="2779693" y="1571664"/>
              <a:ext cx="5967700" cy="4889424"/>
            </a:xfrm>
            <a:prstGeom prst="rect">
              <a:avLst/>
            </a:prstGeom>
          </p:spPr>
        </p:pic>
        <p:pic>
          <p:nvPicPr>
            <p:cNvPr id="5" name="Picture 4">
              <a:extLst>
                <a:ext uri="{FF2B5EF4-FFF2-40B4-BE49-F238E27FC236}">
                  <a16:creationId xmlns:a16="http://schemas.microsoft.com/office/drawing/2014/main" id="{13FC3E49-6E24-F8C1-88E9-2893BCD4B8C9}"/>
                </a:ext>
              </a:extLst>
            </p:cNvPr>
            <p:cNvPicPr>
              <a:picLocks noChangeAspect="1"/>
            </p:cNvPicPr>
            <p:nvPr/>
          </p:nvPicPr>
          <p:blipFill rotWithShape="1">
            <a:blip r:embed="rId3"/>
            <a:srcRect b="20621"/>
            <a:stretch/>
          </p:blipFill>
          <p:spPr>
            <a:xfrm>
              <a:off x="2779693" y="626279"/>
              <a:ext cx="3092343" cy="945385"/>
            </a:xfrm>
            <a:prstGeom prst="rect">
              <a:avLst/>
            </a:prstGeom>
          </p:spPr>
        </p:pic>
      </p:grpSp>
    </p:spTree>
    <p:extLst>
      <p:ext uri="{BB962C8B-B14F-4D97-AF65-F5344CB8AC3E}">
        <p14:creationId xmlns:p14="http://schemas.microsoft.com/office/powerpoint/2010/main" val="3194248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Speech Data</a:t>
            </a:r>
          </a:p>
        </p:txBody>
      </p:sp>
    </p:spTree>
    <p:extLst>
      <p:ext uri="{BB962C8B-B14F-4D97-AF65-F5344CB8AC3E}">
        <p14:creationId xmlns:p14="http://schemas.microsoft.com/office/powerpoint/2010/main" val="31448358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5177E1-EC6D-3256-9580-85685C529488}"/>
              </a:ext>
            </a:extLst>
          </p:cNvPr>
          <p:cNvPicPr>
            <a:picLocks noChangeAspect="1"/>
          </p:cNvPicPr>
          <p:nvPr/>
        </p:nvPicPr>
        <p:blipFill>
          <a:blip r:embed="rId2"/>
          <a:stretch>
            <a:fillRect/>
          </a:stretch>
        </p:blipFill>
        <p:spPr>
          <a:xfrm>
            <a:off x="1526754" y="195062"/>
            <a:ext cx="8807068" cy="6430073"/>
          </a:xfrm>
          <a:prstGeom prst="rect">
            <a:avLst/>
          </a:prstGeom>
        </p:spPr>
      </p:pic>
    </p:spTree>
    <p:extLst>
      <p:ext uri="{BB962C8B-B14F-4D97-AF65-F5344CB8AC3E}">
        <p14:creationId xmlns:p14="http://schemas.microsoft.com/office/powerpoint/2010/main" val="907189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7498289" y="2839503"/>
            <a:ext cx="3005880"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1869831" y="3506252"/>
            <a:ext cx="3528395"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091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6E698-E93C-871A-128A-63BCADA12768}"/>
              </a:ext>
            </a:extLst>
          </p:cNvPr>
          <p:cNvPicPr>
            <a:picLocks noChangeAspect="1"/>
          </p:cNvPicPr>
          <p:nvPr/>
        </p:nvPicPr>
        <p:blipFill>
          <a:blip r:embed="rId2"/>
          <a:stretch>
            <a:fillRect/>
          </a:stretch>
        </p:blipFill>
        <p:spPr>
          <a:xfrm>
            <a:off x="1350406" y="149573"/>
            <a:ext cx="8840195" cy="6558854"/>
          </a:xfrm>
          <a:prstGeom prst="rect">
            <a:avLst/>
          </a:prstGeom>
        </p:spPr>
      </p:pic>
    </p:spTree>
    <p:extLst>
      <p:ext uri="{BB962C8B-B14F-4D97-AF65-F5344CB8AC3E}">
        <p14:creationId xmlns:p14="http://schemas.microsoft.com/office/powerpoint/2010/main" val="2576363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4E93E-D6F9-E257-799A-AF8C973D3B98}"/>
              </a:ext>
            </a:extLst>
          </p:cNvPr>
          <p:cNvPicPr>
            <a:picLocks noChangeAspect="1"/>
          </p:cNvPicPr>
          <p:nvPr/>
        </p:nvPicPr>
        <p:blipFill>
          <a:blip r:embed="rId2"/>
          <a:stretch>
            <a:fillRect/>
          </a:stretch>
        </p:blipFill>
        <p:spPr>
          <a:xfrm>
            <a:off x="1933766" y="175939"/>
            <a:ext cx="7948364" cy="6506121"/>
          </a:xfrm>
          <a:prstGeom prst="rect">
            <a:avLst/>
          </a:prstGeom>
        </p:spPr>
      </p:pic>
    </p:spTree>
    <p:extLst>
      <p:ext uri="{BB962C8B-B14F-4D97-AF65-F5344CB8AC3E}">
        <p14:creationId xmlns:p14="http://schemas.microsoft.com/office/powerpoint/2010/main" val="3602329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Transcribe.ipynb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779630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328668-89B6-1A82-5F24-976E220764F1}"/>
              </a:ext>
            </a:extLst>
          </p:cNvPr>
          <p:cNvPicPr>
            <a:picLocks noChangeAspect="1"/>
          </p:cNvPicPr>
          <p:nvPr/>
        </p:nvPicPr>
        <p:blipFill>
          <a:blip r:embed="rId2"/>
          <a:stretch>
            <a:fillRect/>
          </a:stretch>
        </p:blipFill>
        <p:spPr>
          <a:xfrm>
            <a:off x="480151" y="889143"/>
            <a:ext cx="11288559" cy="4145565"/>
          </a:xfrm>
          <a:prstGeom prst="rect">
            <a:avLst/>
          </a:prstGeom>
        </p:spPr>
      </p:pic>
    </p:spTree>
    <p:extLst>
      <p:ext uri="{BB962C8B-B14F-4D97-AF65-F5344CB8AC3E}">
        <p14:creationId xmlns:p14="http://schemas.microsoft.com/office/powerpoint/2010/main" val="3731125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32420F-E491-E0BD-6880-24500B5126E0}"/>
              </a:ext>
            </a:extLst>
          </p:cNvPr>
          <p:cNvPicPr>
            <a:picLocks noChangeAspect="1"/>
          </p:cNvPicPr>
          <p:nvPr/>
        </p:nvPicPr>
        <p:blipFill>
          <a:blip r:embed="rId2"/>
          <a:stretch>
            <a:fillRect/>
          </a:stretch>
        </p:blipFill>
        <p:spPr>
          <a:xfrm>
            <a:off x="524219" y="651581"/>
            <a:ext cx="11307734" cy="4779735"/>
          </a:xfrm>
          <a:prstGeom prst="rect">
            <a:avLst/>
          </a:prstGeom>
        </p:spPr>
      </p:pic>
    </p:spTree>
    <p:extLst>
      <p:ext uri="{BB962C8B-B14F-4D97-AF65-F5344CB8AC3E}">
        <p14:creationId xmlns:p14="http://schemas.microsoft.com/office/powerpoint/2010/main" val="14392581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1754326"/>
          </a:xfrm>
          <a:prstGeom prst="rect">
            <a:avLst/>
          </a:prstGeom>
          <a:noFill/>
        </p:spPr>
        <p:txBody>
          <a:bodyPr wrap="square">
            <a:spAutoFit/>
          </a:bodyPr>
          <a:lstStyle/>
          <a:p>
            <a:pPr algn="ctr"/>
            <a:r>
              <a:rPr lang="en-US" sz="3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hlinkClick r:id="rId2"/>
              </a:rPr>
              <a:t>https://</a:t>
            </a:r>
            <a:r>
              <a:rPr lang="en-US" sz="36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hlinkClick r:id="rId2"/>
              </a:rPr>
              <a:t>github.com</a:t>
            </a:r>
            <a:r>
              <a:rPr lang="en-US" sz="3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hlinkClick r:id="rId2"/>
              </a:rPr>
              <a:t>/</a:t>
            </a:r>
            <a:r>
              <a:rPr lang="en-US" sz="36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hlinkClick r:id="rId2"/>
              </a:rPr>
              <a:t>mbamvianney</a:t>
            </a:r>
            <a:r>
              <a:rPr lang="en-US" sz="3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hlinkClick r:id="rId2"/>
              </a:rPr>
              <a:t>/SPEECH-EMOTION-RECOGNITION-WITH-MACHINE-LEARNING</a:t>
            </a:r>
            <a:endParaRPr lang="en-US" sz="36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641330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BF8BAC-C23B-566D-F93A-D14E35446B86}"/>
              </a:ext>
            </a:extLst>
          </p:cNvPr>
          <p:cNvGrpSpPr/>
          <p:nvPr/>
        </p:nvGrpSpPr>
        <p:grpSpPr>
          <a:xfrm>
            <a:off x="1542897" y="539825"/>
            <a:ext cx="9106206" cy="4572001"/>
            <a:chOff x="1833543" y="716096"/>
            <a:chExt cx="8078954" cy="3844887"/>
          </a:xfrm>
        </p:grpSpPr>
        <p:pic>
          <p:nvPicPr>
            <p:cNvPr id="4" name="Picture 3">
              <a:extLst>
                <a:ext uri="{FF2B5EF4-FFF2-40B4-BE49-F238E27FC236}">
                  <a16:creationId xmlns:a16="http://schemas.microsoft.com/office/drawing/2014/main" id="{DFA8CB0B-4D0B-32FB-DBC7-C0543B0DB0A8}"/>
                </a:ext>
              </a:extLst>
            </p:cNvPr>
            <p:cNvPicPr>
              <a:picLocks noChangeAspect="1"/>
            </p:cNvPicPr>
            <p:nvPr/>
          </p:nvPicPr>
          <p:blipFill>
            <a:blip r:embed="rId2"/>
            <a:stretch>
              <a:fillRect/>
            </a:stretch>
          </p:blipFill>
          <p:spPr>
            <a:xfrm>
              <a:off x="1833543" y="1661481"/>
              <a:ext cx="8078954" cy="2899502"/>
            </a:xfrm>
            <a:prstGeom prst="rect">
              <a:avLst/>
            </a:prstGeom>
          </p:spPr>
        </p:pic>
        <p:pic>
          <p:nvPicPr>
            <p:cNvPr id="5" name="Picture 4">
              <a:extLst>
                <a:ext uri="{FF2B5EF4-FFF2-40B4-BE49-F238E27FC236}">
                  <a16:creationId xmlns:a16="http://schemas.microsoft.com/office/drawing/2014/main" id="{59AF528E-0749-E021-4C9D-650B3DC6CE0E}"/>
                </a:ext>
              </a:extLst>
            </p:cNvPr>
            <p:cNvPicPr>
              <a:picLocks noChangeAspect="1"/>
            </p:cNvPicPr>
            <p:nvPr/>
          </p:nvPicPr>
          <p:blipFill rotWithShape="1">
            <a:blip r:embed="rId3"/>
            <a:srcRect b="20621"/>
            <a:stretch/>
          </p:blipFill>
          <p:spPr>
            <a:xfrm>
              <a:off x="1833543" y="716096"/>
              <a:ext cx="3092343" cy="945385"/>
            </a:xfrm>
            <a:prstGeom prst="rect">
              <a:avLst/>
            </a:prstGeom>
          </p:spPr>
        </p:pic>
      </p:grpSp>
    </p:spTree>
    <p:extLst>
      <p:ext uri="{BB962C8B-B14F-4D97-AF65-F5344CB8AC3E}">
        <p14:creationId xmlns:p14="http://schemas.microsoft.com/office/powerpoint/2010/main" val="4019468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Text Data</a:t>
            </a:r>
          </a:p>
        </p:txBody>
      </p:sp>
    </p:spTree>
    <p:extLst>
      <p:ext uri="{BB962C8B-B14F-4D97-AF65-F5344CB8AC3E}">
        <p14:creationId xmlns:p14="http://schemas.microsoft.com/office/powerpoint/2010/main" val="2485286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B16E17-7A46-1572-EF59-DBC2C7F0B755}"/>
              </a:ext>
            </a:extLst>
          </p:cNvPr>
          <p:cNvSpPr txBox="1"/>
          <p:nvPr/>
        </p:nvSpPr>
        <p:spPr>
          <a:xfrm>
            <a:off x="484742" y="6317503"/>
            <a:ext cx="10895682" cy="369332"/>
          </a:xfrm>
          <a:prstGeom prst="rect">
            <a:avLst/>
          </a:prstGeom>
          <a:noFill/>
          <a:ln>
            <a:noFill/>
          </a:ln>
        </p:spPr>
        <p:txBody>
          <a:bodyPr wrap="square" rtlCol="0">
            <a:spAutoFit/>
          </a:bodyPr>
          <a:lstStyle/>
          <a:p>
            <a:pPr algn="ctr"/>
            <a:r>
              <a:rPr lang="en-US" dirty="0" err="1">
                <a:solidFill>
                  <a:schemeClr val="bg1"/>
                </a:solidFill>
                <a:latin typeface="Inter Light" panose="02000503000000020004" pitchFamily="2" charset="0"/>
                <a:ea typeface="Inter Light" panose="02000503000000020004" pitchFamily="2" charset="0"/>
              </a:rPr>
              <a:t>lightning.ai</a:t>
            </a:r>
            <a:r>
              <a:rPr lang="en-US" dirty="0">
                <a:solidFill>
                  <a:schemeClr val="bg1"/>
                </a:solidFill>
                <a:latin typeface="Inter Light" panose="02000503000000020004" pitchFamily="2" charset="0"/>
                <a:ea typeface="Inter Light" panose="02000503000000020004" pitchFamily="2" charset="0"/>
              </a:rPr>
              <a:t>/lightning-ai/studios/rag-using-llama-3-2-by-meta-ai</a:t>
            </a:r>
          </a:p>
        </p:txBody>
      </p:sp>
      <p:pic>
        <p:nvPicPr>
          <p:cNvPr id="7" name="Picture 6">
            <a:extLst>
              <a:ext uri="{FF2B5EF4-FFF2-40B4-BE49-F238E27FC236}">
                <a16:creationId xmlns:a16="http://schemas.microsoft.com/office/drawing/2014/main" id="{7E61DFDE-2073-A5BC-29C9-F4E3AE5A652F}"/>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9" name="Picture 8">
            <a:extLst>
              <a:ext uri="{FF2B5EF4-FFF2-40B4-BE49-F238E27FC236}">
                <a16:creationId xmlns:a16="http://schemas.microsoft.com/office/drawing/2014/main" id="{F9B4D2A3-D276-8850-FB9F-436EE0644FF2}"/>
              </a:ext>
            </a:extLst>
          </p:cNvPr>
          <p:cNvPicPr>
            <a:picLocks noChangeAspect="1"/>
          </p:cNvPicPr>
          <p:nvPr/>
        </p:nvPicPr>
        <p:blipFill>
          <a:blip r:embed="rId3"/>
          <a:stretch>
            <a:fillRect/>
          </a:stretch>
        </p:blipFill>
        <p:spPr>
          <a:xfrm>
            <a:off x="1538230" y="171165"/>
            <a:ext cx="9115540" cy="6060601"/>
          </a:xfrm>
          <a:prstGeom prst="rect">
            <a:avLst/>
          </a:prstGeom>
        </p:spPr>
      </p:pic>
    </p:spTree>
    <p:extLst>
      <p:ext uri="{BB962C8B-B14F-4D97-AF65-F5344CB8AC3E}">
        <p14:creationId xmlns:p14="http://schemas.microsoft.com/office/powerpoint/2010/main" val="283674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BB1B4D-2C4C-E8F4-FB34-DD375FBF17DA}"/>
              </a:ext>
            </a:extLst>
          </p:cNvPr>
          <p:cNvPicPr>
            <a:picLocks noChangeAspect="1"/>
          </p:cNvPicPr>
          <p:nvPr/>
        </p:nvPicPr>
        <p:blipFill>
          <a:blip r:embed="rId2"/>
          <a:stretch>
            <a:fillRect/>
          </a:stretch>
        </p:blipFill>
        <p:spPr>
          <a:xfrm>
            <a:off x="441385" y="303080"/>
            <a:ext cx="10893724" cy="6126743"/>
          </a:xfrm>
          <a:prstGeom prst="rect">
            <a:avLst/>
          </a:prstGeom>
        </p:spPr>
      </p:pic>
      <p:sp>
        <p:nvSpPr>
          <p:cNvPr id="5" name="Rectangle 4">
            <a:extLst>
              <a:ext uri="{FF2B5EF4-FFF2-40B4-BE49-F238E27FC236}">
                <a16:creationId xmlns:a16="http://schemas.microsoft.com/office/drawing/2014/main" id="{89F211C7-14F7-2B0C-EB39-0466E4EEF611}"/>
              </a:ext>
            </a:extLst>
          </p:cNvPr>
          <p:cNvSpPr/>
          <p:nvPr/>
        </p:nvSpPr>
        <p:spPr>
          <a:xfrm>
            <a:off x="1009291" y="1155940"/>
            <a:ext cx="4373592" cy="1958196"/>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E26A91E-B561-E907-563D-99DABC8448F0}"/>
              </a:ext>
            </a:extLst>
          </p:cNvPr>
          <p:cNvSpPr txBox="1"/>
          <p:nvPr/>
        </p:nvSpPr>
        <p:spPr>
          <a:xfrm>
            <a:off x="3995841" y="947169"/>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talks.html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
        <p:nvSpPr>
          <p:cNvPr id="9" name="Rectangle 8">
            <a:extLst>
              <a:ext uri="{FF2B5EF4-FFF2-40B4-BE49-F238E27FC236}">
                <a16:creationId xmlns:a16="http://schemas.microsoft.com/office/drawing/2014/main" id="{C3F728C9-96B4-5CAB-D9EB-2C73B9964E3B}"/>
              </a:ext>
            </a:extLst>
          </p:cNvPr>
          <p:cNvSpPr/>
          <p:nvPr/>
        </p:nvSpPr>
        <p:spPr>
          <a:xfrm>
            <a:off x="1009291" y="3484084"/>
            <a:ext cx="9522834" cy="2217975"/>
          </a:xfrm>
          <a:prstGeom prst="rect">
            <a:avLst/>
          </a:prstGeom>
          <a:noFill/>
          <a:ln w="635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26279E-21D8-8E74-77BC-F9276C2D6158}"/>
              </a:ext>
            </a:extLst>
          </p:cNvPr>
          <p:cNvSpPr txBox="1"/>
          <p:nvPr/>
        </p:nvSpPr>
        <p:spPr>
          <a:xfrm>
            <a:off x="6173098" y="2821590"/>
            <a:ext cx="5009611"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talk.html</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391543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B074C16-E60C-3516-F7C2-B25ECFE76AED}"/>
              </a:ext>
            </a:extLst>
          </p:cNvPr>
          <p:cNvPicPr>
            <a:picLocks noChangeAspect="1"/>
          </p:cNvPicPr>
          <p:nvPr/>
        </p:nvPicPr>
        <p:blipFill>
          <a:blip r:embed="rId2"/>
          <a:stretch>
            <a:fillRect/>
          </a:stretch>
        </p:blipFill>
        <p:spPr>
          <a:xfrm>
            <a:off x="339098" y="459376"/>
            <a:ext cx="11513803" cy="5107033"/>
          </a:xfrm>
          <a:prstGeom prst="rect">
            <a:avLst/>
          </a:prstGeom>
        </p:spPr>
      </p:pic>
      <p:cxnSp>
        <p:nvCxnSpPr>
          <p:cNvPr id="6" name="Straight Connector 5">
            <a:extLst>
              <a:ext uri="{FF2B5EF4-FFF2-40B4-BE49-F238E27FC236}">
                <a16:creationId xmlns:a16="http://schemas.microsoft.com/office/drawing/2014/main" id="{4CE1298E-2F82-B2BF-AEB2-6E2DCBA6DF54}"/>
              </a:ext>
            </a:extLst>
          </p:cNvPr>
          <p:cNvCxnSpPr>
            <a:cxnSpLocks/>
          </p:cNvCxnSpPr>
          <p:nvPr/>
        </p:nvCxnSpPr>
        <p:spPr>
          <a:xfrm>
            <a:off x="1840439" y="5342673"/>
            <a:ext cx="9155221"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02AEAA2-FF59-9324-2D15-D7CC0389D940}"/>
              </a:ext>
            </a:extLst>
          </p:cNvPr>
          <p:cNvCxnSpPr>
            <a:cxnSpLocks/>
          </p:cNvCxnSpPr>
          <p:nvPr/>
        </p:nvCxnSpPr>
        <p:spPr>
          <a:xfrm>
            <a:off x="3618621" y="4763552"/>
            <a:ext cx="722844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2054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1F822-A288-C4D0-FBC9-2EF44F440F86}"/>
              </a:ext>
            </a:extLst>
          </p:cNvPr>
          <p:cNvPicPr>
            <a:picLocks noChangeAspect="1"/>
          </p:cNvPicPr>
          <p:nvPr/>
        </p:nvPicPr>
        <p:blipFill>
          <a:blip r:embed="rId2"/>
          <a:stretch>
            <a:fillRect/>
          </a:stretch>
        </p:blipFill>
        <p:spPr>
          <a:xfrm>
            <a:off x="865742" y="312004"/>
            <a:ext cx="10336700" cy="6298115"/>
          </a:xfrm>
          <a:prstGeom prst="rect">
            <a:avLst/>
          </a:prstGeom>
        </p:spPr>
      </p:pic>
    </p:spTree>
    <p:extLst>
      <p:ext uri="{BB962C8B-B14F-4D97-AF65-F5344CB8AC3E}">
        <p14:creationId xmlns:p14="http://schemas.microsoft.com/office/powerpoint/2010/main" val="1101038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Scrape PyConZA2024.ipynb</a:t>
            </a:r>
          </a:p>
        </p:txBody>
      </p:sp>
    </p:spTree>
    <p:extLst>
      <p:ext uri="{BB962C8B-B14F-4D97-AF65-F5344CB8AC3E}">
        <p14:creationId xmlns:p14="http://schemas.microsoft.com/office/powerpoint/2010/main" val="688852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B654FB-A471-ECA3-BBE3-12406B242318}"/>
              </a:ext>
            </a:extLst>
          </p:cNvPr>
          <p:cNvPicPr>
            <a:picLocks noChangeAspect="1"/>
          </p:cNvPicPr>
          <p:nvPr/>
        </p:nvPicPr>
        <p:blipFill>
          <a:blip r:embed="rId2"/>
          <a:stretch>
            <a:fillRect/>
          </a:stretch>
        </p:blipFill>
        <p:spPr>
          <a:xfrm>
            <a:off x="2209800" y="84836"/>
            <a:ext cx="7772400" cy="6688328"/>
          </a:xfrm>
          <a:prstGeom prst="rect">
            <a:avLst/>
          </a:prstGeom>
        </p:spPr>
      </p:pic>
    </p:spTree>
    <p:extLst>
      <p:ext uri="{BB962C8B-B14F-4D97-AF65-F5344CB8AC3E}">
        <p14:creationId xmlns:p14="http://schemas.microsoft.com/office/powerpoint/2010/main" val="3900392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ETL – Load Documents into </a:t>
            </a: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Database.ipynb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746512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D8CED5-B5AF-C54C-C116-FCFACECB1D8C}"/>
              </a:ext>
            </a:extLst>
          </p:cNvPr>
          <p:cNvPicPr>
            <a:picLocks noChangeAspect="1"/>
          </p:cNvPicPr>
          <p:nvPr/>
        </p:nvPicPr>
        <p:blipFill rotWithShape="1">
          <a:blip r:embed="rId2"/>
          <a:srcRect b="20175"/>
          <a:stretch/>
        </p:blipFill>
        <p:spPr>
          <a:xfrm>
            <a:off x="694445" y="0"/>
            <a:ext cx="6224148" cy="6858000"/>
          </a:xfrm>
          <a:prstGeom prst="rect">
            <a:avLst/>
          </a:prstGeom>
        </p:spPr>
      </p:pic>
      <p:pic>
        <p:nvPicPr>
          <p:cNvPr id="3" name="Picture 2">
            <a:extLst>
              <a:ext uri="{FF2B5EF4-FFF2-40B4-BE49-F238E27FC236}">
                <a16:creationId xmlns:a16="http://schemas.microsoft.com/office/drawing/2014/main" id="{0C2BC751-9B57-D3B1-7EC8-537EAC5FB93A}"/>
              </a:ext>
            </a:extLst>
          </p:cNvPr>
          <p:cNvPicPr>
            <a:picLocks noChangeAspect="1"/>
          </p:cNvPicPr>
          <p:nvPr/>
        </p:nvPicPr>
        <p:blipFill>
          <a:blip r:embed="rId3"/>
          <a:stretch>
            <a:fillRect/>
          </a:stretch>
        </p:blipFill>
        <p:spPr>
          <a:xfrm>
            <a:off x="7750825" y="0"/>
            <a:ext cx="3102165" cy="6858000"/>
          </a:xfrm>
          <a:prstGeom prst="rect">
            <a:avLst/>
          </a:prstGeom>
        </p:spPr>
      </p:pic>
    </p:spTree>
    <p:extLst>
      <p:ext uri="{BB962C8B-B14F-4D97-AF65-F5344CB8AC3E}">
        <p14:creationId xmlns:p14="http://schemas.microsoft.com/office/powerpoint/2010/main" val="3114416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0C5DB6-69B0-4D40-DBDA-99A82A7B1150}"/>
              </a:ext>
            </a:extLst>
          </p:cNvPr>
          <p:cNvPicPr>
            <a:picLocks noChangeAspect="1"/>
          </p:cNvPicPr>
          <p:nvPr/>
        </p:nvPicPr>
        <p:blipFill rotWithShape="1">
          <a:blip r:embed="rId2"/>
          <a:srcRect b="4164"/>
          <a:stretch/>
        </p:blipFill>
        <p:spPr>
          <a:xfrm>
            <a:off x="2078439" y="0"/>
            <a:ext cx="8068096" cy="6742323"/>
          </a:xfrm>
          <a:prstGeom prst="rect">
            <a:avLst/>
          </a:prstGeom>
        </p:spPr>
      </p:pic>
    </p:spTree>
    <p:extLst>
      <p:ext uri="{BB962C8B-B14F-4D97-AF65-F5344CB8AC3E}">
        <p14:creationId xmlns:p14="http://schemas.microsoft.com/office/powerpoint/2010/main" val="36027151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5509D2-2DCD-EB0F-743C-FA587D25BCC1}"/>
              </a:ext>
            </a:extLst>
          </p:cNvPr>
          <p:cNvPicPr>
            <a:picLocks noChangeAspect="1"/>
          </p:cNvPicPr>
          <p:nvPr/>
        </p:nvPicPr>
        <p:blipFill>
          <a:blip r:embed="rId2"/>
          <a:stretch>
            <a:fillRect/>
          </a:stretch>
        </p:blipFill>
        <p:spPr>
          <a:xfrm>
            <a:off x="204730" y="166153"/>
            <a:ext cx="11759988" cy="5639736"/>
          </a:xfrm>
          <a:prstGeom prst="rect">
            <a:avLst/>
          </a:prstGeom>
        </p:spPr>
      </p:pic>
    </p:spTree>
    <p:extLst>
      <p:ext uri="{BB962C8B-B14F-4D97-AF65-F5344CB8AC3E}">
        <p14:creationId xmlns:p14="http://schemas.microsoft.com/office/powerpoint/2010/main" val="1621169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819BF79-218A-2612-A149-E405D35D7838}"/>
              </a:ext>
            </a:extLst>
          </p:cNvPr>
          <p:cNvGrpSpPr/>
          <p:nvPr/>
        </p:nvGrpSpPr>
        <p:grpSpPr>
          <a:xfrm>
            <a:off x="1927034" y="451692"/>
            <a:ext cx="8337932" cy="5796577"/>
            <a:chOff x="3294043" y="1451177"/>
            <a:chExt cx="7280313" cy="5105564"/>
          </a:xfrm>
        </p:grpSpPr>
        <p:pic>
          <p:nvPicPr>
            <p:cNvPr id="4" name="Picture 3">
              <a:extLst>
                <a:ext uri="{FF2B5EF4-FFF2-40B4-BE49-F238E27FC236}">
                  <a16:creationId xmlns:a16="http://schemas.microsoft.com/office/drawing/2014/main" id="{2C044095-E23A-CBD8-20A1-419FDB01AB29}"/>
                </a:ext>
              </a:extLst>
            </p:cNvPr>
            <p:cNvPicPr>
              <a:picLocks noChangeAspect="1"/>
            </p:cNvPicPr>
            <p:nvPr/>
          </p:nvPicPr>
          <p:blipFill>
            <a:blip r:embed="rId2"/>
            <a:stretch>
              <a:fillRect/>
            </a:stretch>
          </p:blipFill>
          <p:spPr>
            <a:xfrm>
              <a:off x="3294043" y="2396562"/>
              <a:ext cx="7280313" cy="4160179"/>
            </a:xfrm>
            <a:prstGeom prst="rect">
              <a:avLst/>
            </a:prstGeom>
          </p:spPr>
        </p:pic>
        <p:pic>
          <p:nvPicPr>
            <p:cNvPr id="5" name="Picture 4">
              <a:extLst>
                <a:ext uri="{FF2B5EF4-FFF2-40B4-BE49-F238E27FC236}">
                  <a16:creationId xmlns:a16="http://schemas.microsoft.com/office/drawing/2014/main" id="{BCB2E103-8E7D-650C-D20C-98CD9AE6A8F4}"/>
                </a:ext>
              </a:extLst>
            </p:cNvPr>
            <p:cNvPicPr>
              <a:picLocks noChangeAspect="1"/>
            </p:cNvPicPr>
            <p:nvPr/>
          </p:nvPicPr>
          <p:blipFill rotWithShape="1">
            <a:blip r:embed="rId3"/>
            <a:srcRect b="20621"/>
            <a:stretch/>
          </p:blipFill>
          <p:spPr>
            <a:xfrm>
              <a:off x="3294043" y="1451177"/>
              <a:ext cx="3092343" cy="945385"/>
            </a:xfrm>
            <a:prstGeom prst="rect">
              <a:avLst/>
            </a:prstGeom>
          </p:spPr>
        </p:pic>
      </p:grpSp>
    </p:spTree>
    <p:extLst>
      <p:ext uri="{BB962C8B-B14F-4D97-AF65-F5344CB8AC3E}">
        <p14:creationId xmlns:p14="http://schemas.microsoft.com/office/powerpoint/2010/main" val="39504581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AI Agents</a:t>
            </a:r>
          </a:p>
        </p:txBody>
      </p:sp>
    </p:spTree>
    <p:extLst>
      <p:ext uri="{BB962C8B-B14F-4D97-AF65-F5344CB8AC3E}">
        <p14:creationId xmlns:p14="http://schemas.microsoft.com/office/powerpoint/2010/main" val="3515882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D8AFC3-1BC9-B781-56D4-BF277CD03F97}"/>
              </a:ext>
            </a:extLst>
          </p:cNvPr>
          <p:cNvPicPr>
            <a:picLocks noChangeAspect="1"/>
          </p:cNvPicPr>
          <p:nvPr/>
        </p:nvPicPr>
        <p:blipFill>
          <a:blip r:embed="rId2"/>
          <a:stretch>
            <a:fillRect/>
          </a:stretch>
        </p:blipFill>
        <p:spPr>
          <a:xfrm>
            <a:off x="447100" y="705081"/>
            <a:ext cx="11060311" cy="5447838"/>
          </a:xfrm>
          <a:prstGeom prst="rect">
            <a:avLst/>
          </a:prstGeom>
        </p:spPr>
      </p:pic>
    </p:spTree>
    <p:extLst>
      <p:ext uri="{BB962C8B-B14F-4D97-AF65-F5344CB8AC3E}">
        <p14:creationId xmlns:p14="http://schemas.microsoft.com/office/powerpoint/2010/main" val="2516155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15222914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9848AD-279E-80C2-9AA4-02A99E13A4E4}"/>
              </a:ext>
            </a:extLst>
          </p:cNvPr>
          <p:cNvPicPr>
            <a:picLocks noChangeAspect="1"/>
          </p:cNvPicPr>
          <p:nvPr/>
        </p:nvPicPr>
        <p:blipFill>
          <a:blip r:embed="rId2"/>
          <a:stretch>
            <a:fillRect/>
          </a:stretch>
        </p:blipFill>
        <p:spPr>
          <a:xfrm>
            <a:off x="235857" y="2250621"/>
            <a:ext cx="11830958" cy="930257"/>
          </a:xfrm>
          <a:prstGeom prst="rect">
            <a:avLst/>
          </a:prstGeom>
        </p:spPr>
      </p:pic>
      <p:sp>
        <p:nvSpPr>
          <p:cNvPr id="7" name="Title 1">
            <a:extLst>
              <a:ext uri="{FF2B5EF4-FFF2-40B4-BE49-F238E27FC236}">
                <a16:creationId xmlns:a16="http://schemas.microsoft.com/office/drawing/2014/main" id="{56076D79-7A5F-5A5D-D735-A383D5B51FBD}"/>
              </a:ext>
            </a:extLst>
          </p:cNvPr>
          <p:cNvSpPr>
            <a:spLocks noGrp="1"/>
          </p:cNvSpPr>
          <p:nvPr>
            <p:ph type="title"/>
          </p:nvPr>
        </p:nvSpPr>
        <p:spPr>
          <a:xfrm>
            <a:off x="838200" y="3180878"/>
            <a:ext cx="10515600" cy="1325563"/>
          </a:xfrm>
        </p:spPr>
        <p:txBody>
          <a:bodyPr/>
          <a:lstStyle/>
          <a:p>
            <a:pPr algn="ctr"/>
            <a:r>
              <a:rPr lang="en-US" sz="4000" dirty="0"/>
              <a:t>Remember the RAG model failed at this…</a:t>
            </a:r>
          </a:p>
        </p:txBody>
      </p:sp>
    </p:spTree>
    <p:extLst>
      <p:ext uri="{BB962C8B-B14F-4D97-AF65-F5344CB8AC3E}">
        <p14:creationId xmlns:p14="http://schemas.microsoft.com/office/powerpoint/2010/main" val="41492174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0CB4-4BD8-213D-CAC0-07975205A8EF}"/>
              </a:ext>
            </a:extLst>
          </p:cNvPr>
          <p:cNvSpPr>
            <a:spLocks noGrp="1"/>
          </p:cNvSpPr>
          <p:nvPr>
            <p:ph type="title"/>
          </p:nvPr>
        </p:nvSpPr>
        <p:spPr/>
        <p:txBody>
          <a:bodyPr/>
          <a:lstStyle/>
          <a:p>
            <a:pPr algn="ctr"/>
            <a:r>
              <a:rPr lang="en-US" dirty="0"/>
              <a:t>Our Agent Architecture</a:t>
            </a:r>
          </a:p>
        </p:txBody>
      </p:sp>
      <p:sp>
        <p:nvSpPr>
          <p:cNvPr id="3" name="Content Placeholder 2">
            <a:extLst>
              <a:ext uri="{FF2B5EF4-FFF2-40B4-BE49-F238E27FC236}">
                <a16:creationId xmlns:a16="http://schemas.microsoft.com/office/drawing/2014/main" id="{466DBD15-AB4E-F931-2BB4-4BEC8175BE1C}"/>
              </a:ext>
            </a:extLst>
          </p:cNvPr>
          <p:cNvSpPr>
            <a:spLocks noGrp="1"/>
          </p:cNvSpPr>
          <p:nvPr>
            <p:ph idx="1"/>
          </p:nvPr>
        </p:nvSpPr>
        <p:spPr/>
        <p:txBody>
          <a:bodyPr/>
          <a:lstStyle/>
          <a:p>
            <a:r>
              <a:rPr lang="en-US" dirty="0" err="1"/>
              <a:t>Todo</a:t>
            </a:r>
            <a:r>
              <a:rPr lang="en-US" dirty="0"/>
              <a:t>: diagram</a:t>
            </a:r>
          </a:p>
          <a:p>
            <a:endParaRPr lang="en-US" dirty="0"/>
          </a:p>
          <a:p>
            <a:r>
              <a:rPr lang="en-US" dirty="0"/>
              <a:t>Agent</a:t>
            </a:r>
          </a:p>
          <a:p>
            <a:pPr lvl="1"/>
            <a:r>
              <a:rPr lang="en-US" dirty="0"/>
              <a:t>LLM checks if SQL or LLM should answer</a:t>
            </a:r>
          </a:p>
          <a:p>
            <a:pPr lvl="1"/>
            <a:r>
              <a:rPr lang="en-US" dirty="0"/>
              <a:t>If SQL</a:t>
            </a:r>
          </a:p>
          <a:p>
            <a:pPr lvl="2"/>
            <a:r>
              <a:rPr lang="en-US" dirty="0"/>
              <a:t>LLM writes SQL query with knowledge of database schema</a:t>
            </a:r>
          </a:p>
          <a:p>
            <a:pPr lvl="2"/>
            <a:r>
              <a:rPr lang="en-US" dirty="0"/>
              <a:t>Execute SQL</a:t>
            </a:r>
          </a:p>
          <a:p>
            <a:pPr lvl="2"/>
            <a:r>
              <a:rPr lang="en-US" dirty="0"/>
              <a:t>LLM takes SQL results and formulates markdown answer with analysis</a:t>
            </a:r>
          </a:p>
          <a:p>
            <a:pPr lvl="1"/>
            <a:r>
              <a:rPr lang="en-US" dirty="0"/>
              <a:t>If LLM</a:t>
            </a:r>
          </a:p>
          <a:p>
            <a:pPr lvl="2"/>
            <a:r>
              <a:rPr lang="en-US" dirty="0"/>
              <a:t>LLM writes answer using RAG </a:t>
            </a:r>
          </a:p>
          <a:p>
            <a:pPr lvl="1"/>
            <a:r>
              <a:rPr lang="en-US" dirty="0"/>
              <a:t>return answer</a:t>
            </a:r>
          </a:p>
        </p:txBody>
      </p:sp>
    </p:spTree>
    <p:extLst>
      <p:ext uri="{BB962C8B-B14F-4D97-AF65-F5344CB8AC3E}">
        <p14:creationId xmlns:p14="http://schemas.microsoft.com/office/powerpoint/2010/main" val="42238243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5EA510-556D-B380-3E4D-999CB11CE328}"/>
              </a:ext>
            </a:extLst>
          </p:cNvPr>
          <p:cNvPicPr>
            <a:picLocks noChangeAspect="1"/>
          </p:cNvPicPr>
          <p:nvPr/>
        </p:nvPicPr>
        <p:blipFill>
          <a:blip r:embed="rId2"/>
          <a:stretch>
            <a:fillRect/>
          </a:stretch>
        </p:blipFill>
        <p:spPr>
          <a:xfrm>
            <a:off x="579303" y="297902"/>
            <a:ext cx="10655673" cy="6047814"/>
          </a:xfrm>
          <a:prstGeom prst="rect">
            <a:avLst/>
          </a:prstGeom>
        </p:spPr>
      </p:pic>
    </p:spTree>
    <p:extLst>
      <p:ext uri="{BB962C8B-B14F-4D97-AF65-F5344CB8AC3E}">
        <p14:creationId xmlns:p14="http://schemas.microsoft.com/office/powerpoint/2010/main" val="17188592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99788A-EC0B-897B-D000-28E4361F9CE2}"/>
              </a:ext>
            </a:extLst>
          </p:cNvPr>
          <p:cNvPicPr>
            <a:picLocks noChangeAspect="1"/>
          </p:cNvPicPr>
          <p:nvPr/>
        </p:nvPicPr>
        <p:blipFill>
          <a:blip r:embed="rId2"/>
          <a:stretch>
            <a:fillRect/>
          </a:stretch>
        </p:blipFill>
        <p:spPr>
          <a:xfrm>
            <a:off x="2209800" y="64574"/>
            <a:ext cx="7772400" cy="6728851"/>
          </a:xfrm>
          <a:prstGeom prst="rect">
            <a:avLst/>
          </a:prstGeom>
        </p:spPr>
      </p:pic>
    </p:spTree>
    <p:extLst>
      <p:ext uri="{BB962C8B-B14F-4D97-AF65-F5344CB8AC3E}">
        <p14:creationId xmlns:p14="http://schemas.microsoft.com/office/powerpoint/2010/main" val="1987544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F37E46-2EEB-1307-3AA8-EB1115B97713}"/>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Jupyter Notebook</a:t>
            </a:r>
          </a:p>
        </p:txBody>
      </p:sp>
      <p:sp>
        <p:nvSpPr>
          <p:cNvPr id="6" name="TextBox 5">
            <a:extLst>
              <a:ext uri="{FF2B5EF4-FFF2-40B4-BE49-F238E27FC236}">
                <a16:creationId xmlns:a16="http://schemas.microsoft.com/office/drawing/2014/main" id="{9389FBE7-DA5C-5A85-2D41-9995D216A6CE}"/>
              </a:ext>
            </a:extLst>
          </p:cNvPr>
          <p:cNvSpPr txBox="1"/>
          <p:nvPr/>
        </p:nvSpPr>
        <p:spPr>
          <a:xfrm>
            <a:off x="516467" y="3916150"/>
            <a:ext cx="11477838" cy="630942"/>
          </a:xfrm>
          <a:prstGeom prst="rect">
            <a:avLst/>
          </a:prstGeom>
          <a:noFill/>
        </p:spPr>
        <p:txBody>
          <a:bodyPr wrap="square">
            <a:spAutoFit/>
          </a:bodyPr>
          <a:lstStyle/>
          <a:p>
            <a:pPr algn="ctr"/>
            <a:r>
              <a:rPr lang="en-US" sz="3500" dirty="0" err="1">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rPr>
              <a:t>Agent.ipynb</a:t>
            </a:r>
            <a:endParaRPr lang="en-US" sz="3500" dirty="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atin typeface="Inter Medium" panose="02000503000000020004" pitchFamily="2" charset="0"/>
              <a:ea typeface="Inter Medium" panose="02000503000000020004" pitchFamily="2" charset="0"/>
            </a:endParaRPr>
          </a:p>
        </p:txBody>
      </p:sp>
    </p:spTree>
    <p:extLst>
      <p:ext uri="{BB962C8B-B14F-4D97-AF65-F5344CB8AC3E}">
        <p14:creationId xmlns:p14="http://schemas.microsoft.com/office/powerpoint/2010/main" val="19576708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C01433-C0A0-E93F-1BC9-910FBBBFC6AD}"/>
              </a:ext>
            </a:extLst>
          </p:cNvPr>
          <p:cNvPicPr>
            <a:picLocks noChangeAspect="1"/>
          </p:cNvPicPr>
          <p:nvPr/>
        </p:nvPicPr>
        <p:blipFill rotWithShape="1">
          <a:blip r:embed="rId2"/>
          <a:srcRect t="-1" b="47415"/>
          <a:stretch/>
        </p:blipFill>
        <p:spPr>
          <a:xfrm>
            <a:off x="669867" y="1112973"/>
            <a:ext cx="10852266" cy="4031904"/>
          </a:xfrm>
          <a:prstGeom prst="rect">
            <a:avLst/>
          </a:prstGeom>
        </p:spPr>
      </p:pic>
    </p:spTree>
    <p:extLst>
      <p:ext uri="{BB962C8B-B14F-4D97-AF65-F5344CB8AC3E}">
        <p14:creationId xmlns:p14="http://schemas.microsoft.com/office/powerpoint/2010/main" val="40863680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58D5A-2D95-813F-F3BF-88A6742FC9D5}"/>
              </a:ext>
            </a:extLst>
          </p:cNvPr>
          <p:cNvPicPr>
            <a:picLocks noChangeAspect="1"/>
          </p:cNvPicPr>
          <p:nvPr/>
        </p:nvPicPr>
        <p:blipFill>
          <a:blip r:embed="rId2"/>
          <a:stretch>
            <a:fillRect/>
          </a:stretch>
        </p:blipFill>
        <p:spPr>
          <a:xfrm>
            <a:off x="2209800" y="150946"/>
            <a:ext cx="7772400" cy="6556108"/>
          </a:xfrm>
          <a:prstGeom prst="rect">
            <a:avLst/>
          </a:prstGeom>
        </p:spPr>
      </p:pic>
    </p:spTree>
    <p:extLst>
      <p:ext uri="{BB962C8B-B14F-4D97-AF65-F5344CB8AC3E}">
        <p14:creationId xmlns:p14="http://schemas.microsoft.com/office/powerpoint/2010/main" val="30476796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A1C083-3A67-8E93-6162-187680283DC3}"/>
              </a:ext>
            </a:extLst>
          </p:cNvPr>
          <p:cNvPicPr>
            <a:picLocks noChangeAspect="1"/>
          </p:cNvPicPr>
          <p:nvPr/>
        </p:nvPicPr>
        <p:blipFill>
          <a:blip r:embed="rId2"/>
          <a:stretch>
            <a:fillRect/>
          </a:stretch>
        </p:blipFill>
        <p:spPr>
          <a:xfrm>
            <a:off x="2209800" y="331641"/>
            <a:ext cx="7772400" cy="6194718"/>
          </a:xfrm>
          <a:prstGeom prst="rect">
            <a:avLst/>
          </a:prstGeom>
        </p:spPr>
      </p:pic>
    </p:spTree>
    <p:extLst>
      <p:ext uri="{BB962C8B-B14F-4D97-AF65-F5344CB8AC3E}">
        <p14:creationId xmlns:p14="http://schemas.microsoft.com/office/powerpoint/2010/main" val="20795958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B917C6-E661-0D67-1123-0E8AE6952F3C}"/>
              </a:ext>
            </a:extLst>
          </p:cNvPr>
          <p:cNvPicPr>
            <a:picLocks noChangeAspect="1"/>
          </p:cNvPicPr>
          <p:nvPr/>
        </p:nvPicPr>
        <p:blipFill>
          <a:blip r:embed="rId2"/>
          <a:stretch>
            <a:fillRect/>
          </a:stretch>
        </p:blipFill>
        <p:spPr>
          <a:xfrm>
            <a:off x="425066" y="658862"/>
            <a:ext cx="11302121" cy="3891103"/>
          </a:xfrm>
          <a:prstGeom prst="rect">
            <a:avLst/>
          </a:prstGeom>
        </p:spPr>
      </p:pic>
    </p:spTree>
    <p:extLst>
      <p:ext uri="{BB962C8B-B14F-4D97-AF65-F5344CB8AC3E}">
        <p14:creationId xmlns:p14="http://schemas.microsoft.com/office/powerpoint/2010/main" val="13453894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7C27B8-6D2A-C62C-76FE-BC7F8A570EDD}"/>
              </a:ext>
            </a:extLst>
          </p:cNvPr>
          <p:cNvPicPr>
            <a:picLocks noChangeAspect="1"/>
          </p:cNvPicPr>
          <p:nvPr/>
        </p:nvPicPr>
        <p:blipFill>
          <a:blip r:embed="rId2"/>
          <a:stretch>
            <a:fillRect/>
          </a:stretch>
        </p:blipFill>
        <p:spPr>
          <a:xfrm>
            <a:off x="1730828" y="133816"/>
            <a:ext cx="8730343" cy="6590367"/>
          </a:xfrm>
          <a:prstGeom prst="rect">
            <a:avLst/>
          </a:prstGeom>
        </p:spPr>
      </p:pic>
    </p:spTree>
    <p:extLst>
      <p:ext uri="{BB962C8B-B14F-4D97-AF65-F5344CB8AC3E}">
        <p14:creationId xmlns:p14="http://schemas.microsoft.com/office/powerpoint/2010/main" val="274897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cxnSp>
        <p:nvCxnSpPr>
          <p:cNvPr id="15" name="Straight Connector 14">
            <a:extLst>
              <a:ext uri="{FF2B5EF4-FFF2-40B4-BE49-F238E27FC236}">
                <a16:creationId xmlns:a16="http://schemas.microsoft.com/office/drawing/2014/main" id="{6937D8A4-6790-2F71-F7A8-BF670E0237EB}"/>
              </a:ext>
            </a:extLst>
          </p:cNvPr>
          <p:cNvCxnSpPr>
            <a:cxnSpLocks/>
          </p:cNvCxnSpPr>
          <p:nvPr/>
        </p:nvCxnSpPr>
        <p:spPr>
          <a:xfrm>
            <a:off x="4784481" y="2568992"/>
            <a:ext cx="1650609" cy="0"/>
          </a:xfrm>
          <a:prstGeom prst="line">
            <a:avLst/>
          </a:prstGeom>
          <a:ln w="63500">
            <a:gradFill>
              <a:gsLst>
                <a:gs pos="0">
                  <a:schemeClr val="accent1">
                    <a:lumMod val="5000"/>
                    <a:lumOff val="95000"/>
                  </a:schemeClr>
                </a:gs>
                <a:gs pos="3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918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D364C6-4BAF-24B7-BCE4-17B77987F495}"/>
              </a:ext>
            </a:extLst>
          </p:cNvPr>
          <p:cNvPicPr>
            <a:picLocks noChangeAspect="1"/>
          </p:cNvPicPr>
          <p:nvPr/>
        </p:nvPicPr>
        <p:blipFill>
          <a:blip r:embed="rId2"/>
          <a:stretch>
            <a:fillRect/>
          </a:stretch>
        </p:blipFill>
        <p:spPr>
          <a:xfrm>
            <a:off x="270650" y="1297639"/>
            <a:ext cx="11650700" cy="3083339"/>
          </a:xfrm>
          <a:prstGeom prst="rect">
            <a:avLst/>
          </a:prstGeom>
        </p:spPr>
      </p:pic>
      <p:sp>
        <p:nvSpPr>
          <p:cNvPr id="3" name="Title 1">
            <a:extLst>
              <a:ext uri="{FF2B5EF4-FFF2-40B4-BE49-F238E27FC236}">
                <a16:creationId xmlns:a16="http://schemas.microsoft.com/office/drawing/2014/main" id="{A7F88355-EF66-91FE-B57D-34DE1702C066}"/>
              </a:ext>
            </a:extLst>
          </p:cNvPr>
          <p:cNvSpPr>
            <a:spLocks noGrp="1"/>
          </p:cNvSpPr>
          <p:nvPr>
            <p:ph type="title"/>
          </p:nvPr>
        </p:nvSpPr>
        <p:spPr>
          <a:xfrm>
            <a:off x="838200" y="4980214"/>
            <a:ext cx="10515600" cy="1325563"/>
          </a:xfrm>
        </p:spPr>
        <p:txBody>
          <a:bodyPr/>
          <a:lstStyle/>
          <a:p>
            <a:pPr algn="ctr"/>
            <a:r>
              <a:rPr lang="en-US" sz="4000" dirty="0"/>
              <a:t>Wrong!</a:t>
            </a:r>
          </a:p>
        </p:txBody>
      </p:sp>
    </p:spTree>
    <p:extLst>
      <p:ext uri="{BB962C8B-B14F-4D97-AF65-F5344CB8AC3E}">
        <p14:creationId xmlns:p14="http://schemas.microsoft.com/office/powerpoint/2010/main" val="37405058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0B057B-2D60-9109-4DFD-9EB7637D54AE}"/>
              </a:ext>
            </a:extLst>
          </p:cNvPr>
          <p:cNvPicPr>
            <a:picLocks noChangeAspect="1"/>
          </p:cNvPicPr>
          <p:nvPr/>
        </p:nvPicPr>
        <p:blipFill>
          <a:blip r:embed="rId2"/>
          <a:stretch>
            <a:fillRect/>
          </a:stretch>
        </p:blipFill>
        <p:spPr>
          <a:xfrm>
            <a:off x="315686" y="978752"/>
            <a:ext cx="11605664" cy="4001462"/>
          </a:xfrm>
          <a:prstGeom prst="rect">
            <a:avLst/>
          </a:prstGeom>
        </p:spPr>
      </p:pic>
      <p:sp>
        <p:nvSpPr>
          <p:cNvPr id="5" name="Title 1">
            <a:extLst>
              <a:ext uri="{FF2B5EF4-FFF2-40B4-BE49-F238E27FC236}">
                <a16:creationId xmlns:a16="http://schemas.microsoft.com/office/drawing/2014/main" id="{C86DAA9B-C82E-50A3-B241-37CD48502F7F}"/>
              </a:ext>
            </a:extLst>
          </p:cNvPr>
          <p:cNvSpPr>
            <a:spLocks noGrp="1"/>
          </p:cNvSpPr>
          <p:nvPr>
            <p:ph type="title"/>
          </p:nvPr>
        </p:nvSpPr>
        <p:spPr>
          <a:xfrm>
            <a:off x="838200" y="4980214"/>
            <a:ext cx="10515600" cy="1325563"/>
          </a:xfrm>
        </p:spPr>
        <p:txBody>
          <a:bodyPr/>
          <a:lstStyle/>
          <a:p>
            <a:pPr algn="ctr"/>
            <a:r>
              <a:rPr lang="en-US" sz="4000" dirty="0"/>
              <a:t>Correct!</a:t>
            </a:r>
          </a:p>
        </p:txBody>
      </p:sp>
    </p:spTree>
    <p:extLst>
      <p:ext uri="{BB962C8B-B14F-4D97-AF65-F5344CB8AC3E}">
        <p14:creationId xmlns:p14="http://schemas.microsoft.com/office/powerpoint/2010/main" val="20942618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1F3939-E480-9063-E208-F9917D48AAC2}"/>
              </a:ext>
            </a:extLst>
          </p:cNvPr>
          <p:cNvPicPr>
            <a:picLocks noChangeAspect="1"/>
          </p:cNvPicPr>
          <p:nvPr/>
        </p:nvPicPr>
        <p:blipFill>
          <a:blip r:embed="rId2"/>
          <a:stretch>
            <a:fillRect/>
          </a:stretch>
        </p:blipFill>
        <p:spPr>
          <a:xfrm>
            <a:off x="463250" y="873121"/>
            <a:ext cx="11265500" cy="4237722"/>
          </a:xfrm>
          <a:prstGeom prst="rect">
            <a:avLst/>
          </a:prstGeom>
        </p:spPr>
      </p:pic>
    </p:spTree>
    <p:extLst>
      <p:ext uri="{BB962C8B-B14F-4D97-AF65-F5344CB8AC3E}">
        <p14:creationId xmlns:p14="http://schemas.microsoft.com/office/powerpoint/2010/main" val="42272346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F5398-B291-DB5D-49AA-00256D6470B6}"/>
              </a:ext>
            </a:extLst>
          </p:cNvPr>
          <p:cNvPicPr>
            <a:picLocks noChangeAspect="1"/>
          </p:cNvPicPr>
          <p:nvPr/>
        </p:nvPicPr>
        <p:blipFill>
          <a:blip r:embed="rId2"/>
          <a:stretch>
            <a:fillRect/>
          </a:stretch>
        </p:blipFill>
        <p:spPr>
          <a:xfrm>
            <a:off x="413656" y="701419"/>
            <a:ext cx="11448207" cy="4017538"/>
          </a:xfrm>
          <a:prstGeom prst="rect">
            <a:avLst/>
          </a:prstGeom>
        </p:spPr>
      </p:pic>
    </p:spTree>
    <p:extLst>
      <p:ext uri="{BB962C8B-B14F-4D97-AF65-F5344CB8AC3E}">
        <p14:creationId xmlns:p14="http://schemas.microsoft.com/office/powerpoint/2010/main" val="3370451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6F5398-B291-DB5D-49AA-00256D6470B6}"/>
              </a:ext>
            </a:extLst>
          </p:cNvPr>
          <p:cNvPicPr>
            <a:picLocks noChangeAspect="1"/>
          </p:cNvPicPr>
          <p:nvPr/>
        </p:nvPicPr>
        <p:blipFill>
          <a:blip r:embed="rId2"/>
          <a:stretch>
            <a:fillRect/>
          </a:stretch>
        </p:blipFill>
        <p:spPr>
          <a:xfrm>
            <a:off x="413656" y="701419"/>
            <a:ext cx="11448207" cy="4017538"/>
          </a:xfrm>
          <a:prstGeom prst="rect">
            <a:avLst/>
          </a:prstGeom>
        </p:spPr>
      </p:pic>
    </p:spTree>
    <p:extLst>
      <p:ext uri="{BB962C8B-B14F-4D97-AF65-F5344CB8AC3E}">
        <p14:creationId xmlns:p14="http://schemas.microsoft.com/office/powerpoint/2010/main" val="39104126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023FDF-427A-5210-61F5-1A670E03604D}"/>
              </a:ext>
            </a:extLst>
          </p:cNvPr>
          <p:cNvPicPr>
            <a:picLocks noChangeAspect="1"/>
          </p:cNvPicPr>
          <p:nvPr/>
        </p:nvPicPr>
        <p:blipFill>
          <a:blip r:embed="rId2"/>
          <a:stretch>
            <a:fillRect/>
          </a:stretch>
        </p:blipFill>
        <p:spPr>
          <a:xfrm>
            <a:off x="658586" y="484723"/>
            <a:ext cx="10662626" cy="5703805"/>
          </a:xfrm>
          <a:prstGeom prst="rect">
            <a:avLst/>
          </a:prstGeom>
        </p:spPr>
      </p:pic>
    </p:spTree>
    <p:extLst>
      <p:ext uri="{BB962C8B-B14F-4D97-AF65-F5344CB8AC3E}">
        <p14:creationId xmlns:p14="http://schemas.microsoft.com/office/powerpoint/2010/main" val="36455725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7616D-78B9-1DBC-D328-F0162F67AC75}"/>
              </a:ext>
            </a:extLst>
          </p:cNvPr>
          <p:cNvPicPr>
            <a:picLocks noChangeAspect="1"/>
          </p:cNvPicPr>
          <p:nvPr/>
        </p:nvPicPr>
        <p:blipFill rotWithShape="1">
          <a:blip r:embed="rId2"/>
          <a:srcRect r="1749"/>
          <a:stretch/>
        </p:blipFill>
        <p:spPr>
          <a:xfrm>
            <a:off x="395955" y="1"/>
            <a:ext cx="11200688" cy="6858000"/>
          </a:xfrm>
          <a:prstGeom prst="rect">
            <a:avLst/>
          </a:prstGeom>
        </p:spPr>
      </p:pic>
      <p:sp>
        <p:nvSpPr>
          <p:cNvPr id="7" name="Title 1">
            <a:extLst>
              <a:ext uri="{FF2B5EF4-FFF2-40B4-BE49-F238E27FC236}">
                <a16:creationId xmlns:a16="http://schemas.microsoft.com/office/drawing/2014/main" id="{A8CE806C-8392-796F-EA6F-9E8276CAC802}"/>
              </a:ext>
            </a:extLst>
          </p:cNvPr>
          <p:cNvSpPr txBox="1">
            <a:spLocks/>
          </p:cNvSpPr>
          <p:nvPr/>
        </p:nvSpPr>
        <p:spPr>
          <a:xfrm>
            <a:off x="1524000" y="152855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i="0" kern="1200">
                <a:gradFill>
                  <a:gsLst>
                    <a:gs pos="0">
                      <a:schemeClr val="accent1">
                        <a:lumMod val="5000"/>
                        <a:lumOff val="95000"/>
                      </a:schemeClr>
                    </a:gs>
                    <a:gs pos="100000">
                      <a:srgbClr val="A7B5FF"/>
                    </a:gs>
                  </a:gsLst>
                  <a:lin ang="2700000" scaled="0"/>
                </a:gradFill>
                <a:latin typeface="Inter" panose="02000503000000020004" pitchFamily="2" charset="0"/>
                <a:ea typeface="Inter" panose="02000503000000020004" pitchFamily="2" charset="0"/>
                <a:cs typeface="+mj-cs"/>
              </a:defRPr>
            </a:lvl1pPr>
          </a:lstStyle>
          <a:p>
            <a:pPr algn="ctr"/>
            <a:r>
              <a:rPr lang="en-US" sz="8000" dirty="0"/>
              <a:t>Conclusion</a:t>
            </a:r>
          </a:p>
        </p:txBody>
      </p:sp>
    </p:spTree>
    <p:extLst>
      <p:ext uri="{BB962C8B-B14F-4D97-AF65-F5344CB8AC3E}">
        <p14:creationId xmlns:p14="http://schemas.microsoft.com/office/powerpoint/2010/main" val="3146970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2" name="Picture 1">
            <a:extLst>
              <a:ext uri="{FF2B5EF4-FFF2-40B4-BE49-F238E27FC236}">
                <a16:creationId xmlns:a16="http://schemas.microsoft.com/office/drawing/2014/main" id="{51483D9B-2786-AFCD-0DD4-2F569125FA2F}"/>
              </a:ext>
            </a:extLst>
          </p:cNvPr>
          <p:cNvPicPr>
            <a:picLocks noChangeAspect="1"/>
          </p:cNvPicPr>
          <p:nvPr/>
        </p:nvPicPr>
        <p:blipFill rotWithShape="1">
          <a:blip r:embed="rId3"/>
          <a:srcRect l="12783" b="90390"/>
          <a:stretch/>
        </p:blipFill>
        <p:spPr>
          <a:xfrm>
            <a:off x="604731" y="1761064"/>
            <a:ext cx="10982538" cy="2150536"/>
          </a:xfrm>
          <a:prstGeom prst="rect">
            <a:avLst/>
          </a:prstGeom>
        </p:spPr>
      </p:pic>
    </p:spTree>
    <p:extLst>
      <p:ext uri="{BB962C8B-B14F-4D97-AF65-F5344CB8AC3E}">
        <p14:creationId xmlns:p14="http://schemas.microsoft.com/office/powerpoint/2010/main" val="18783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pic>
        <p:nvPicPr>
          <p:cNvPr id="2" name="Picture 1">
            <a:extLst>
              <a:ext uri="{FF2B5EF4-FFF2-40B4-BE49-F238E27FC236}">
                <a16:creationId xmlns:a16="http://schemas.microsoft.com/office/drawing/2014/main" id="{51483D9B-2786-AFCD-0DD4-2F569125FA2F}"/>
              </a:ext>
            </a:extLst>
          </p:cNvPr>
          <p:cNvPicPr>
            <a:picLocks noChangeAspect="1"/>
          </p:cNvPicPr>
          <p:nvPr/>
        </p:nvPicPr>
        <p:blipFill rotWithShape="1">
          <a:blip r:embed="rId3"/>
          <a:srcRect l="12783" b="42682"/>
          <a:stretch/>
        </p:blipFill>
        <p:spPr>
          <a:xfrm>
            <a:off x="-97974" y="-2"/>
            <a:ext cx="6658708" cy="7777005"/>
          </a:xfrm>
          <a:prstGeom prst="rect">
            <a:avLst/>
          </a:prstGeom>
        </p:spPr>
      </p:pic>
      <p:pic>
        <p:nvPicPr>
          <p:cNvPr id="4" name="Picture 3">
            <a:extLst>
              <a:ext uri="{FF2B5EF4-FFF2-40B4-BE49-F238E27FC236}">
                <a16:creationId xmlns:a16="http://schemas.microsoft.com/office/drawing/2014/main" id="{D5C00017-7F1C-3DB8-E1D9-B88FD1092A55}"/>
              </a:ext>
            </a:extLst>
          </p:cNvPr>
          <p:cNvPicPr>
            <a:picLocks noChangeAspect="1"/>
          </p:cNvPicPr>
          <p:nvPr/>
        </p:nvPicPr>
        <p:blipFill rotWithShape="1">
          <a:blip r:embed="rId3"/>
          <a:srcRect l="18003" t="42682"/>
          <a:stretch/>
        </p:blipFill>
        <p:spPr>
          <a:xfrm>
            <a:off x="6349718" y="-3"/>
            <a:ext cx="6260123" cy="7777006"/>
          </a:xfrm>
          <a:prstGeom prst="rect">
            <a:avLst/>
          </a:prstGeom>
        </p:spPr>
      </p:pic>
    </p:spTree>
    <p:extLst>
      <p:ext uri="{BB962C8B-B14F-4D97-AF65-F5344CB8AC3E}">
        <p14:creationId xmlns:p14="http://schemas.microsoft.com/office/powerpoint/2010/main" val="99288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2F0BD2-32DA-F1D5-1073-E2DC39FA45AA}"/>
              </a:ext>
            </a:extLst>
          </p:cNvPr>
          <p:cNvPicPr>
            <a:picLocks noChangeAspect="1"/>
          </p:cNvPicPr>
          <p:nvPr/>
        </p:nvPicPr>
        <p:blipFill>
          <a:blip r:embed="rId2"/>
          <a:stretch>
            <a:fillRect/>
          </a:stretch>
        </p:blipFill>
        <p:spPr>
          <a:xfrm rot="10800000">
            <a:off x="2209800" y="0"/>
            <a:ext cx="7772400" cy="1965281"/>
          </a:xfrm>
          <a:prstGeom prst="rect">
            <a:avLst/>
          </a:prstGeom>
        </p:spPr>
      </p:pic>
      <p:sp>
        <p:nvSpPr>
          <p:cNvPr id="12" name="TextBox 11">
            <a:extLst>
              <a:ext uri="{FF2B5EF4-FFF2-40B4-BE49-F238E27FC236}">
                <a16:creationId xmlns:a16="http://schemas.microsoft.com/office/drawing/2014/main" id="{C3D1BF56-3412-6A62-1982-36CEB5B30076}"/>
              </a:ext>
            </a:extLst>
          </p:cNvPr>
          <p:cNvSpPr txBox="1"/>
          <p:nvPr/>
        </p:nvSpPr>
        <p:spPr>
          <a:xfrm>
            <a:off x="752475" y="1843950"/>
            <a:ext cx="10687050" cy="3170099"/>
          </a:xfrm>
          <a:prstGeom prst="rect">
            <a:avLst/>
          </a:prstGeom>
          <a:noFill/>
        </p:spPr>
        <p:txBody>
          <a:bodyPr wrap="square" rtlCol="0">
            <a:spAutoFit/>
          </a:bodyPr>
          <a:lstStyle/>
          <a:p>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def</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5EBBFF"/>
                </a:solidFill>
                <a:latin typeface="Menlo" panose="020B0609030804020204" pitchFamily="49" charset="0"/>
                <a:ea typeface="Menlo" panose="020B0609030804020204" pitchFamily="49" charset="0"/>
                <a:cs typeface="Menlo" panose="020B0609030804020204" pitchFamily="49" charset="0"/>
              </a:rPr>
              <a:t>ai_model</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(input):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 algorithms f(input) = output</a:t>
            </a:r>
          </a:p>
          <a:p>
            <a:r>
              <a:rPr lang="en-US" sz="4000" dirty="0">
                <a:solidFill>
                  <a:schemeClr val="accent4">
                    <a:lumMod val="40000"/>
                    <a:lumOff val="60000"/>
                  </a:schemeClr>
                </a:solidFill>
                <a:latin typeface="Menlo" panose="020B0609030804020204" pitchFamily="49" charset="0"/>
                <a:ea typeface="Menlo" panose="020B0609030804020204" pitchFamily="49" charset="0"/>
                <a:cs typeface="Menlo" panose="020B0609030804020204" pitchFamily="49" charset="0"/>
              </a:rPr>
              <a:t>	#</a:t>
            </a:r>
          </a:p>
          <a:p>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4000" dirty="0">
                <a:solidFill>
                  <a:srgbClr val="00B050"/>
                </a:solidFill>
                <a:latin typeface="Menlo" panose="020B0609030804020204" pitchFamily="49" charset="0"/>
                <a:ea typeface="Menlo" panose="020B0609030804020204" pitchFamily="49" charset="0"/>
                <a:cs typeface="Menlo" panose="020B0609030804020204" pitchFamily="49" charset="0"/>
              </a:rPr>
              <a:t>return</a:t>
            </a:r>
            <a:r>
              <a:rPr lang="en-US" sz="4000" dirty="0">
                <a:solidFill>
                  <a:schemeClr val="bg1"/>
                </a:solidFill>
                <a:latin typeface="Menlo" panose="020B0609030804020204" pitchFamily="49" charset="0"/>
                <a:ea typeface="Menlo" panose="020B0609030804020204" pitchFamily="49" charset="0"/>
                <a:cs typeface="Menlo" panose="020B0609030804020204" pitchFamily="49" charset="0"/>
              </a:rPr>
              <a:t> output</a:t>
            </a:r>
          </a:p>
        </p:txBody>
      </p:sp>
    </p:spTree>
    <p:extLst>
      <p:ext uri="{BB962C8B-B14F-4D97-AF65-F5344CB8AC3E}">
        <p14:creationId xmlns:p14="http://schemas.microsoft.com/office/powerpoint/2010/main" val="3408518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3242</TotalTime>
  <Words>1122</Words>
  <Application>Microsoft Macintosh PowerPoint</Application>
  <PresentationFormat>Widescreen</PresentationFormat>
  <Paragraphs>176</Paragraphs>
  <Slides>101</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Arial</vt:lpstr>
      <vt:lpstr>Calibri</vt:lpstr>
      <vt:lpstr>Inter</vt:lpstr>
      <vt:lpstr>Inter Light</vt:lpstr>
      <vt:lpstr>Inter Medium</vt:lpstr>
      <vt:lpstr>Inter Thin</vt:lpstr>
      <vt:lpstr>Menlo</vt:lpstr>
      <vt:lpstr>Source Sans Pro</vt:lpstr>
      <vt:lpstr>Office Theme</vt:lpstr>
      <vt:lpstr>Applying AI  with Python</vt:lpstr>
      <vt:lpstr>x.com/alxcnwy linkedin.com/in/alxcnwy/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vt:lpstr>
      <vt:lpstr>PowerPoint Presentation</vt:lpstr>
      <vt:lpstr>Algorithm Terminology</vt:lpstr>
      <vt:lpstr>Types of AI Algorithms</vt:lpstr>
      <vt:lpstr>PowerPoint Presentation</vt:lpstr>
      <vt:lpstr>Output</vt:lpstr>
      <vt:lpstr>Output</vt:lpstr>
      <vt:lpstr>Output</vt:lpstr>
      <vt:lpstr>Output</vt:lpstr>
      <vt:lpstr>Output</vt:lpstr>
      <vt:lpstr>Output</vt:lpstr>
      <vt:lpstr>Output</vt:lpstr>
      <vt:lpstr>Output</vt:lpstr>
      <vt:lpstr>Output</vt:lpstr>
      <vt:lpstr>Output</vt:lpstr>
      <vt:lpstr>Why Python for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Embeddings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Remember the RAG model failed at this…</vt:lpstr>
      <vt:lpstr>Our Agent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Wrong!</vt:lpstr>
      <vt:lpstr>Correct!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Applying AI  with Python</dc:title>
  <dc:creator>Alex C</dc:creator>
  <cp:lastModifiedBy>Alex C</cp:lastModifiedBy>
  <cp:revision>48</cp:revision>
  <dcterms:created xsi:type="dcterms:W3CDTF">2024-09-18T10:57:41Z</dcterms:created>
  <dcterms:modified xsi:type="dcterms:W3CDTF">2024-10-03T08:14:08Z</dcterms:modified>
</cp:coreProperties>
</file>